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26"/>
  </p:notesMasterIdLst>
  <p:sldIdLst>
    <p:sldId id="256" r:id="rId2"/>
    <p:sldId id="257" r:id="rId3"/>
    <p:sldId id="260" r:id="rId4"/>
    <p:sldId id="258" r:id="rId5"/>
    <p:sldId id="259" r:id="rId6"/>
    <p:sldId id="261" r:id="rId7"/>
    <p:sldId id="262" r:id="rId8"/>
    <p:sldId id="263" r:id="rId9"/>
    <p:sldId id="265" r:id="rId10"/>
    <p:sldId id="277" r:id="rId11"/>
    <p:sldId id="267" r:id="rId12"/>
    <p:sldId id="266" r:id="rId13"/>
    <p:sldId id="264" r:id="rId14"/>
    <p:sldId id="268" r:id="rId15"/>
    <p:sldId id="269" r:id="rId16"/>
    <p:sldId id="270" r:id="rId17"/>
    <p:sldId id="271" r:id="rId18"/>
    <p:sldId id="272" r:id="rId19"/>
    <p:sldId id="273" r:id="rId20"/>
    <p:sldId id="274" r:id="rId21"/>
    <p:sldId id="275" r:id="rId22"/>
    <p:sldId id="276" r:id="rId23"/>
    <p:sldId id="278" r:id="rId24"/>
    <p:sldId id="279"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7" d="100"/>
          <a:sy n="107" d="100"/>
        </p:scale>
        <p:origin x="-1650" y="-8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2.png>
</file>

<file path=ppt/media/image3.png>
</file>

<file path=ppt/media/image4.png>
</file>

<file path=ppt/media/image5.png>
</file>

<file path=ppt/media/image6.tif>
</file>

<file path=ppt/media/image7.jpeg>
</file>

<file path=ppt/media/image8.t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4CD3462-B207-4373-A7CB-3320D0272774}" type="datetimeFigureOut">
              <a:rPr lang="en-US" smtClean="0"/>
              <a:t>9/13/2011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FAFE2E5-76CB-4898-8BF0-BC2421FD94EB}" type="slidenum">
              <a:rPr lang="en-US" smtClean="0"/>
              <a:t>‹#›</a:t>
            </a:fld>
            <a:endParaRPr lang="en-US"/>
          </a:p>
        </p:txBody>
      </p:sp>
    </p:spTree>
    <p:extLst>
      <p:ext uri="{BB962C8B-B14F-4D97-AF65-F5344CB8AC3E}">
        <p14:creationId xmlns:p14="http://schemas.microsoft.com/office/powerpoint/2010/main" val="38823150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1</a:t>
            </a:fld>
            <a:endParaRPr lang="en-US"/>
          </a:p>
        </p:txBody>
      </p:sp>
    </p:spTree>
    <p:extLst>
      <p:ext uri="{BB962C8B-B14F-4D97-AF65-F5344CB8AC3E}">
        <p14:creationId xmlns:p14="http://schemas.microsoft.com/office/powerpoint/2010/main" val="30764088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10</a:t>
            </a:fld>
            <a:endParaRPr lang="en-US"/>
          </a:p>
        </p:txBody>
      </p:sp>
    </p:spTree>
    <p:extLst>
      <p:ext uri="{BB962C8B-B14F-4D97-AF65-F5344CB8AC3E}">
        <p14:creationId xmlns:p14="http://schemas.microsoft.com/office/powerpoint/2010/main" val="2823535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11</a:t>
            </a:fld>
            <a:endParaRPr lang="en-US"/>
          </a:p>
        </p:txBody>
      </p:sp>
    </p:spTree>
    <p:extLst>
      <p:ext uri="{BB962C8B-B14F-4D97-AF65-F5344CB8AC3E}">
        <p14:creationId xmlns:p14="http://schemas.microsoft.com/office/powerpoint/2010/main" val="24496427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12</a:t>
            </a:fld>
            <a:endParaRPr lang="en-US"/>
          </a:p>
        </p:txBody>
      </p:sp>
    </p:spTree>
    <p:extLst>
      <p:ext uri="{BB962C8B-B14F-4D97-AF65-F5344CB8AC3E}">
        <p14:creationId xmlns:p14="http://schemas.microsoft.com/office/powerpoint/2010/main" val="5385541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13</a:t>
            </a:fld>
            <a:endParaRPr lang="en-US"/>
          </a:p>
        </p:txBody>
      </p:sp>
    </p:spTree>
    <p:extLst>
      <p:ext uri="{BB962C8B-B14F-4D97-AF65-F5344CB8AC3E}">
        <p14:creationId xmlns:p14="http://schemas.microsoft.com/office/powerpoint/2010/main" val="18402474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14</a:t>
            </a:fld>
            <a:endParaRPr lang="en-US"/>
          </a:p>
        </p:txBody>
      </p:sp>
    </p:spTree>
    <p:extLst>
      <p:ext uri="{BB962C8B-B14F-4D97-AF65-F5344CB8AC3E}">
        <p14:creationId xmlns:p14="http://schemas.microsoft.com/office/powerpoint/2010/main" val="24496427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15</a:t>
            </a:fld>
            <a:endParaRPr lang="en-US"/>
          </a:p>
        </p:txBody>
      </p:sp>
    </p:spTree>
    <p:extLst>
      <p:ext uri="{BB962C8B-B14F-4D97-AF65-F5344CB8AC3E}">
        <p14:creationId xmlns:p14="http://schemas.microsoft.com/office/powerpoint/2010/main" val="5385541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16</a:t>
            </a:fld>
            <a:endParaRPr lang="en-US"/>
          </a:p>
        </p:txBody>
      </p:sp>
    </p:spTree>
    <p:extLst>
      <p:ext uri="{BB962C8B-B14F-4D97-AF65-F5344CB8AC3E}">
        <p14:creationId xmlns:p14="http://schemas.microsoft.com/office/powerpoint/2010/main" val="18402474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17</a:t>
            </a:fld>
            <a:endParaRPr lang="en-US"/>
          </a:p>
        </p:txBody>
      </p:sp>
    </p:spTree>
    <p:extLst>
      <p:ext uri="{BB962C8B-B14F-4D97-AF65-F5344CB8AC3E}">
        <p14:creationId xmlns:p14="http://schemas.microsoft.com/office/powerpoint/2010/main" val="24496427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18</a:t>
            </a:fld>
            <a:endParaRPr lang="en-US"/>
          </a:p>
        </p:txBody>
      </p:sp>
    </p:spTree>
    <p:extLst>
      <p:ext uri="{BB962C8B-B14F-4D97-AF65-F5344CB8AC3E}">
        <p14:creationId xmlns:p14="http://schemas.microsoft.com/office/powerpoint/2010/main" val="5385541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19</a:t>
            </a:fld>
            <a:endParaRPr lang="en-US"/>
          </a:p>
        </p:txBody>
      </p:sp>
    </p:spTree>
    <p:extLst>
      <p:ext uri="{BB962C8B-B14F-4D97-AF65-F5344CB8AC3E}">
        <p14:creationId xmlns:p14="http://schemas.microsoft.com/office/powerpoint/2010/main" val="18402474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2</a:t>
            </a:fld>
            <a:endParaRPr lang="en-US"/>
          </a:p>
        </p:txBody>
      </p:sp>
    </p:spTree>
    <p:extLst>
      <p:ext uri="{BB962C8B-B14F-4D97-AF65-F5344CB8AC3E}">
        <p14:creationId xmlns:p14="http://schemas.microsoft.com/office/powerpoint/2010/main" val="22538121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20</a:t>
            </a:fld>
            <a:endParaRPr lang="en-US"/>
          </a:p>
        </p:txBody>
      </p:sp>
    </p:spTree>
    <p:extLst>
      <p:ext uri="{BB962C8B-B14F-4D97-AF65-F5344CB8AC3E}">
        <p14:creationId xmlns:p14="http://schemas.microsoft.com/office/powerpoint/2010/main" val="24496427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21</a:t>
            </a:fld>
            <a:endParaRPr lang="en-US"/>
          </a:p>
        </p:txBody>
      </p:sp>
    </p:spTree>
    <p:extLst>
      <p:ext uri="{BB962C8B-B14F-4D97-AF65-F5344CB8AC3E}">
        <p14:creationId xmlns:p14="http://schemas.microsoft.com/office/powerpoint/2010/main" val="5385541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22</a:t>
            </a:fld>
            <a:endParaRPr lang="en-US"/>
          </a:p>
        </p:txBody>
      </p:sp>
    </p:spTree>
    <p:extLst>
      <p:ext uri="{BB962C8B-B14F-4D97-AF65-F5344CB8AC3E}">
        <p14:creationId xmlns:p14="http://schemas.microsoft.com/office/powerpoint/2010/main" val="18402474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23</a:t>
            </a:fld>
            <a:endParaRPr lang="en-US"/>
          </a:p>
        </p:txBody>
      </p:sp>
    </p:spTree>
    <p:extLst>
      <p:ext uri="{BB962C8B-B14F-4D97-AF65-F5344CB8AC3E}">
        <p14:creationId xmlns:p14="http://schemas.microsoft.com/office/powerpoint/2010/main" val="30530854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24</a:t>
            </a:fld>
            <a:endParaRPr lang="en-US"/>
          </a:p>
        </p:txBody>
      </p:sp>
    </p:spTree>
    <p:extLst>
      <p:ext uri="{BB962C8B-B14F-4D97-AF65-F5344CB8AC3E}">
        <p14:creationId xmlns:p14="http://schemas.microsoft.com/office/powerpoint/2010/main" val="39696848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3</a:t>
            </a:fld>
            <a:endParaRPr lang="en-US"/>
          </a:p>
        </p:txBody>
      </p:sp>
    </p:spTree>
    <p:extLst>
      <p:ext uri="{BB962C8B-B14F-4D97-AF65-F5344CB8AC3E}">
        <p14:creationId xmlns:p14="http://schemas.microsoft.com/office/powerpoint/2010/main" val="2717732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4</a:t>
            </a:fld>
            <a:endParaRPr lang="en-US"/>
          </a:p>
        </p:txBody>
      </p:sp>
    </p:spTree>
    <p:extLst>
      <p:ext uri="{BB962C8B-B14F-4D97-AF65-F5344CB8AC3E}">
        <p14:creationId xmlns:p14="http://schemas.microsoft.com/office/powerpoint/2010/main" val="1542342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5</a:t>
            </a:fld>
            <a:endParaRPr lang="en-US"/>
          </a:p>
        </p:txBody>
      </p:sp>
    </p:spTree>
    <p:extLst>
      <p:ext uri="{BB962C8B-B14F-4D97-AF65-F5344CB8AC3E}">
        <p14:creationId xmlns:p14="http://schemas.microsoft.com/office/powerpoint/2010/main" val="35603535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6</a:t>
            </a:fld>
            <a:endParaRPr lang="en-US"/>
          </a:p>
        </p:txBody>
      </p:sp>
    </p:spTree>
    <p:extLst>
      <p:ext uri="{BB962C8B-B14F-4D97-AF65-F5344CB8AC3E}">
        <p14:creationId xmlns:p14="http://schemas.microsoft.com/office/powerpoint/2010/main" val="33831621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7</a:t>
            </a:fld>
            <a:endParaRPr lang="en-US"/>
          </a:p>
        </p:txBody>
      </p:sp>
    </p:spTree>
    <p:extLst>
      <p:ext uri="{BB962C8B-B14F-4D97-AF65-F5344CB8AC3E}">
        <p14:creationId xmlns:p14="http://schemas.microsoft.com/office/powerpoint/2010/main" val="17133739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8</a:t>
            </a:fld>
            <a:endParaRPr lang="en-US"/>
          </a:p>
        </p:txBody>
      </p:sp>
    </p:spTree>
    <p:extLst>
      <p:ext uri="{BB962C8B-B14F-4D97-AF65-F5344CB8AC3E}">
        <p14:creationId xmlns:p14="http://schemas.microsoft.com/office/powerpoint/2010/main" val="37531833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AFE2E5-76CB-4898-8BF0-BC2421FD94EB}" type="slidenum">
              <a:rPr lang="en-US" smtClean="0"/>
              <a:t>9</a:t>
            </a:fld>
            <a:endParaRPr lang="en-US"/>
          </a:p>
        </p:txBody>
      </p:sp>
    </p:spTree>
    <p:extLst>
      <p:ext uri="{BB962C8B-B14F-4D97-AF65-F5344CB8AC3E}">
        <p14:creationId xmlns:p14="http://schemas.microsoft.com/office/powerpoint/2010/main" val="36360558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95" name="Group 94"/>
          <p:cNvGrpSpPr/>
          <p:nvPr/>
        </p:nvGrpSpPr>
        <p:grpSpPr>
          <a:xfrm>
            <a:off x="0" y="-30477"/>
            <a:ext cx="9067800" cy="6889273"/>
            <a:chOff x="0" y="-30477"/>
            <a:chExt cx="9067800" cy="6889273"/>
          </a:xfrm>
        </p:grpSpPr>
        <p:cxnSp>
          <p:nvCxnSpPr>
            <p:cNvPr id="110" name="Straight Connector 109"/>
            <p:cNvCxnSpPr/>
            <p:nvPr/>
          </p:nvCxnSpPr>
          <p:spPr>
            <a:xfrm rot="16200000" flipH="1">
              <a:off x="-1447800" y="3352800"/>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rot="16200000" flipH="1">
              <a:off x="-1638300" y="3238500"/>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rot="5400000">
              <a:off x="-1485900" y="3238500"/>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rot="5400000">
              <a:off x="-3238500" y="3314700"/>
              <a:ext cx="6858000"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rot="16200000" flipH="1">
              <a:off x="-3314700" y="3314700"/>
              <a:ext cx="6858000"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rot="16200000" flipH="1">
              <a:off x="-1371600" y="2971800"/>
              <a:ext cx="6858000" cy="9144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rot="16200000" flipH="1">
              <a:off x="-2819400" y="3200400"/>
              <a:ext cx="6858000" cy="457200"/>
            </a:xfrm>
            <a:prstGeom prst="line">
              <a:avLst/>
            </a:prstGeom>
            <a:ln>
              <a:solidFill>
                <a:schemeClr val="accent1">
                  <a:alpha val="90000"/>
                </a:scheme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rot="5400000">
              <a:off x="-2705099" y="3238500"/>
              <a:ext cx="6858000" cy="38100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rot="16200000" flipH="1">
              <a:off x="-2133600" y="3200400"/>
              <a:ext cx="6858000"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rot="16200000" flipH="1">
              <a:off x="-3124200" y="3276600"/>
              <a:ext cx="685800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rot="16200000" flipH="1">
              <a:off x="-1828799" y="3352799"/>
              <a:ext cx="6858000"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rot="16200000" flipH="1">
              <a:off x="-28194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a:xfrm rot="16200000" flipH="1">
              <a:off x="-2438400" y="3124200"/>
              <a:ext cx="6858000" cy="6096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rot="5400000">
              <a:off x="-1731645" y="2722245"/>
              <a:ext cx="6858000" cy="1413510"/>
            </a:xfrm>
            <a:prstGeom prst="line">
              <a:avLst/>
            </a:prstGeom>
            <a:ln>
              <a:solidFill>
                <a:schemeClr val="accent1">
                  <a:alpha val="39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a:xfrm rot="5400000">
              <a:off x="-1142048" y="3277552"/>
              <a:ext cx="6858000"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p:nvCxnSpPr>
          <p:spPr>
            <a:xfrm rot="5400000">
              <a:off x="-914400" y="3276600"/>
              <a:ext cx="685800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rot="5400000">
              <a:off x="-1855470" y="3227070"/>
              <a:ext cx="6858000"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rot="16200000" flipH="1">
              <a:off x="-2643187" y="3252788"/>
              <a:ext cx="6858000" cy="352425"/>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a:xfrm rot="16200000" flipH="1">
              <a:off x="-1954530" y="3326130"/>
              <a:ext cx="6858000" cy="205740"/>
            </a:xfrm>
            <a:prstGeom prst="line">
              <a:avLst/>
            </a:prstGeom>
            <a:ln w="5080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rot="16200000" flipH="1">
              <a:off x="-2362200" y="3352800"/>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p:nvCxnSpPr>
          <p:spPr>
            <a:xfrm rot="16200000" flipH="1">
              <a:off x="-21336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p:nvCxnSpPr>
          <p:spPr>
            <a:xfrm rot="16200000" flipH="1">
              <a:off x="1066800" y="3352800"/>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a:xfrm rot="16200000" flipH="1">
              <a:off x="876300" y="3238500"/>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p:nvCxnSpPr>
          <p:spPr>
            <a:xfrm rot="5400000">
              <a:off x="1028700" y="3238500"/>
              <a:ext cx="6858000" cy="3810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p:nvCxnSpPr>
          <p:spPr>
            <a:xfrm rot="5400000">
              <a:off x="-723900" y="3314700"/>
              <a:ext cx="6858000"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p:nvCxnSpPr>
          <p:spPr>
            <a:xfrm rot="16200000" flipH="1">
              <a:off x="-800100" y="3314700"/>
              <a:ext cx="6858000"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p:nvCxnSpPr>
          <p:spPr>
            <a:xfrm rot="5400000">
              <a:off x="-152400" y="3429000"/>
              <a:ext cx="6858000" cy="1588"/>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p:nvCxnSpPr>
          <p:spPr>
            <a:xfrm rot="16200000" flipH="1">
              <a:off x="-304800" y="3200400"/>
              <a:ext cx="6858000" cy="4572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p:nvCxnSpPr>
          <p:spPr>
            <a:xfrm rot="5400000">
              <a:off x="-190499" y="3238500"/>
              <a:ext cx="6858000" cy="381000"/>
            </a:xfrm>
            <a:prstGeom prst="line">
              <a:avLst/>
            </a:prstGeom>
            <a:ln w="5080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p:nvCxnSpPr>
          <p:spPr>
            <a:xfrm rot="16200000" flipH="1">
              <a:off x="381000" y="3200400"/>
              <a:ext cx="6858000"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p:nvCxnSpPr>
          <p:spPr>
            <a:xfrm rot="16200000" flipH="1">
              <a:off x="-609600" y="3276600"/>
              <a:ext cx="685800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p:nvCxnSpPr>
          <p:spPr>
            <a:xfrm rot="16200000" flipH="1">
              <a:off x="685801" y="3352799"/>
              <a:ext cx="6858000" cy="152401"/>
            </a:xfrm>
            <a:prstGeom prst="line">
              <a:avLst/>
            </a:prstGeom>
            <a:ln w="5080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p:nvCxnSpPr>
          <p:spPr>
            <a:xfrm rot="16200000" flipH="1">
              <a:off x="-3048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p:nvCxnSpPr>
          <p:spPr>
            <a:xfrm rot="5400000">
              <a:off x="-1028700" y="3314700"/>
              <a:ext cx="6858000" cy="2286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p:nvCxnSpPr>
          <p:spPr>
            <a:xfrm rot="5400000">
              <a:off x="782955" y="2722245"/>
              <a:ext cx="6858000" cy="1413510"/>
            </a:xfrm>
            <a:prstGeom prst="line">
              <a:avLst/>
            </a:prstGeom>
            <a:ln>
              <a:solidFill>
                <a:schemeClr val="accent1">
                  <a:alpha val="39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p:nvCxnSpPr>
          <p:spPr>
            <a:xfrm rot="5400000">
              <a:off x="1372552" y="3277552"/>
              <a:ext cx="6858000"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p:nvCxnSpPr>
          <p:spPr>
            <a:xfrm rot="5400000">
              <a:off x="1600200" y="3352800"/>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p:nvCxnSpPr>
          <p:spPr>
            <a:xfrm rot="5400000">
              <a:off x="659130" y="3227070"/>
              <a:ext cx="6858000"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p:nvCxnSpPr>
          <p:spPr>
            <a:xfrm rot="16200000" flipH="1">
              <a:off x="-128587" y="3252788"/>
              <a:ext cx="6858000" cy="352425"/>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p:nvCxnSpPr>
          <p:spPr>
            <a:xfrm rot="16200000" flipH="1">
              <a:off x="560070" y="3326130"/>
              <a:ext cx="6858000"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p:nvCxnSpPr>
          <p:spPr>
            <a:xfrm rot="16200000" flipH="1">
              <a:off x="152400" y="3352800"/>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p:nvCxnSpPr>
          <p:spPr>
            <a:xfrm rot="16200000" flipH="1">
              <a:off x="3810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p:nvCxnSpPr>
          <p:spPr>
            <a:xfrm rot="16200000" flipH="1">
              <a:off x="2743200" y="3352801"/>
              <a:ext cx="6858000" cy="152400"/>
            </a:xfrm>
            <a:prstGeom prst="line">
              <a:avLst/>
            </a:prstGeom>
            <a:ln w="5080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p:nvCxnSpPr>
          <p:spPr>
            <a:xfrm rot="16200000" flipH="1">
              <a:off x="2095501" y="3238501"/>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p:nvCxnSpPr>
          <p:spPr>
            <a:xfrm rot="5400000">
              <a:off x="2705100" y="3238501"/>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p:nvCxnSpPr>
          <p:spPr>
            <a:xfrm rot="5400000">
              <a:off x="1828801" y="3276600"/>
              <a:ext cx="6857999" cy="3048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p:nvCxnSpPr>
          <p:spPr>
            <a:xfrm rot="16200000" flipH="1">
              <a:off x="1066800" y="3200402"/>
              <a:ext cx="6858000"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p:nvCxnSpPr>
          <p:spPr>
            <a:xfrm rot="16200000" flipH="1">
              <a:off x="2362201" y="3352800"/>
              <a:ext cx="6858000"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p:nvCxnSpPr>
          <p:spPr>
            <a:xfrm rot="5400000">
              <a:off x="2646045" y="2722246"/>
              <a:ext cx="6858000" cy="1413510"/>
            </a:xfrm>
            <a:prstGeom prst="line">
              <a:avLst/>
            </a:prstGeom>
            <a:ln>
              <a:solidFill>
                <a:schemeClr val="accent1">
                  <a:alpha val="56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p:nvCxnSpPr>
          <p:spPr>
            <a:xfrm rot="5400000">
              <a:off x="3048952" y="3277553"/>
              <a:ext cx="6858000"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p:nvCxnSpPr>
          <p:spPr>
            <a:xfrm rot="5400000">
              <a:off x="2895600" y="3276601"/>
              <a:ext cx="685800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p:nvCxnSpPr>
          <p:spPr>
            <a:xfrm rot="5400000">
              <a:off x="2388870" y="3227071"/>
              <a:ext cx="6858000"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p:nvCxnSpPr>
          <p:spPr>
            <a:xfrm rot="16200000" flipH="1">
              <a:off x="2236470" y="3326131"/>
              <a:ext cx="6858000"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p:nvCxnSpPr>
          <p:spPr>
            <a:xfrm rot="16200000" flipH="1">
              <a:off x="1752600" y="3352801"/>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p:nvCxnSpPr>
          <p:spPr>
            <a:xfrm rot="16200000" flipH="1">
              <a:off x="19812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p:nvCxnSpPr>
          <p:spPr>
            <a:xfrm rot="5400000">
              <a:off x="3467100" y="3314701"/>
              <a:ext cx="6858000"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p:nvCxnSpPr>
          <p:spPr>
            <a:xfrm rot="16200000" flipH="1">
              <a:off x="3467099" y="3314701"/>
              <a:ext cx="6858000"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p:nvCxnSpPr>
          <p:spPr>
            <a:xfrm rot="5400000">
              <a:off x="4038600" y="3429001"/>
              <a:ext cx="6858000" cy="1588"/>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p:nvCxnSpPr>
          <p:spPr>
            <a:xfrm rot="16200000" flipH="1">
              <a:off x="3886200" y="3200401"/>
              <a:ext cx="6858000" cy="457200"/>
            </a:xfrm>
            <a:prstGeom prst="line">
              <a:avLst/>
            </a:prstGeom>
            <a:ln>
              <a:solidFill>
                <a:schemeClr val="accent1">
                  <a:alpha val="90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p:nvCxnSpPr>
          <p:spPr>
            <a:xfrm rot="5400000">
              <a:off x="4000501" y="3238501"/>
              <a:ext cx="6858000" cy="38100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p:nvCxnSpPr>
          <p:spPr>
            <a:xfrm rot="16200000" flipH="1">
              <a:off x="4572000" y="3200401"/>
              <a:ext cx="6858000"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p:nvCxnSpPr>
          <p:spPr>
            <a:xfrm rot="16200000" flipH="1">
              <a:off x="37338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p:nvCxnSpPr>
          <p:spPr>
            <a:xfrm rot="5400000">
              <a:off x="3619500" y="3314700"/>
              <a:ext cx="6858000" cy="2286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p:nvCxnSpPr>
          <p:spPr>
            <a:xfrm rot="16200000" flipH="1">
              <a:off x="4214813" y="3252788"/>
              <a:ext cx="6858000" cy="352425"/>
            </a:xfrm>
            <a:prstGeom prst="line">
              <a:avLst/>
            </a:prstGeom>
            <a:ln w="15875">
              <a:solidFill>
                <a:schemeClr val="accent1">
                  <a:alpha val="72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p:nvCxnSpPr>
          <p:spPr>
            <a:xfrm rot="16200000" flipH="1">
              <a:off x="4751070" y="3326131"/>
              <a:ext cx="6858000"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p:nvCxnSpPr>
          <p:spPr>
            <a:xfrm rot="16200000" flipH="1">
              <a:off x="4343400" y="3352801"/>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p:nvCxnSpPr>
          <p:spPr>
            <a:xfrm rot="16200000" flipH="1">
              <a:off x="4572000" y="3352801"/>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p:nvCxnSpPr>
          <p:spPr>
            <a:xfrm rot="16200000" flipH="1">
              <a:off x="5257800" y="3352802"/>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p:nvCxnSpPr>
          <p:spPr>
            <a:xfrm rot="16200000" flipH="1">
              <a:off x="5067300" y="3238502"/>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p:nvCxnSpPr>
          <p:spPr>
            <a:xfrm rot="5400000">
              <a:off x="5219700" y="3238502"/>
              <a:ext cx="6858000" cy="381000"/>
            </a:xfrm>
            <a:prstGeom prst="line">
              <a:avLst/>
            </a:prstGeom>
            <a:ln w="5080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p:nvCxnSpPr>
          <p:spPr>
            <a:xfrm rot="16200000" flipH="1">
              <a:off x="4876801" y="3352801"/>
              <a:ext cx="6858000"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p:nvCxnSpPr>
          <p:spPr>
            <a:xfrm rot="5400000">
              <a:off x="5527994" y="3318196"/>
              <a:ext cx="6888479" cy="191133"/>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p:nvCxnSpPr>
          <p:spPr>
            <a:xfrm rot="5400000">
              <a:off x="4850130" y="3227072"/>
              <a:ext cx="6858000" cy="40386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p:nvCxnSpPr>
          <p:spPr>
            <a:xfrm rot="16200000" flipH="1">
              <a:off x="4751070" y="3326132"/>
              <a:ext cx="6858000"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p:nvCxnSpPr>
          <p:spPr>
            <a:xfrm rot="5400000">
              <a:off x="5562599" y="3429001"/>
              <a:ext cx="6858002" cy="1588"/>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p:nvCxnSpPr>
          <p:spPr>
            <a:xfrm rot="5400000">
              <a:off x="2552700" y="3390900"/>
              <a:ext cx="6858000" cy="76200"/>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p:nvCxnSpPr>
          <p:spPr>
            <a:xfrm rot="16200000" flipH="1">
              <a:off x="3048000" y="3352800"/>
              <a:ext cx="6858000" cy="1524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p:nvCxnSpPr>
          <p:spPr>
            <a:xfrm rot="16200000" flipH="1">
              <a:off x="3238500" y="3238500"/>
              <a:ext cx="6858000" cy="381000"/>
            </a:xfrm>
            <a:prstGeom prst="line">
              <a:avLst/>
            </a:prstGeom>
            <a:ln w="19050">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p:nvCxnSpPr>
          <p:spPr>
            <a:xfrm rot="5400000">
              <a:off x="2133600" y="3276600"/>
              <a:ext cx="6858000" cy="3048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p:nvCxnSpPr>
          <p:spPr>
            <a:xfrm rot="16200000" flipH="1">
              <a:off x="3148013" y="3252789"/>
              <a:ext cx="6858000" cy="352425"/>
            </a:xfrm>
            <a:prstGeom prst="line">
              <a:avLst/>
            </a:prstGeom>
            <a:ln w="15875">
              <a:solidFill>
                <a:schemeClr val="accent1">
                  <a:alpha val="72000"/>
                </a:schemeClr>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rot="5400000">
              <a:off x="3771900" y="3238500"/>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p:nvCxnSpPr>
          <p:spPr>
            <a:xfrm rot="5400000">
              <a:off x="4229100" y="2933700"/>
              <a:ext cx="6858000" cy="990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p:nvCxnSpPr>
          <p:spPr>
            <a:xfrm rot="16200000" flipH="1">
              <a:off x="1371600" y="3200403"/>
              <a:ext cx="6858000"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p:txBody>
          <a:bodyPr/>
          <a:lstStyle/>
          <a:p>
            <a:fld id="{1489A956-76A5-4E3B-8AB7-6D4B382DF138}" type="datetimeFigureOut">
              <a:rPr lang="en-US" smtClean="0"/>
              <a:t>9/13/2011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408179-2979-4D4D-9A83-858A256AC4AA}" type="slidenum">
              <a:rPr lang="en-US" smtClean="0"/>
              <a:t>‹#›</a:t>
            </a:fld>
            <a:endParaRPr lang="en-US"/>
          </a:p>
        </p:txBody>
      </p:sp>
      <p:sp>
        <p:nvSpPr>
          <p:cNvPr id="113" name="Rectangle 112"/>
          <p:cNvSpPr/>
          <p:nvPr/>
        </p:nvSpPr>
        <p:spPr>
          <a:xfrm>
            <a:off x="0" y="1905000"/>
            <a:ext cx="4953000" cy="3124200"/>
          </a:xfrm>
          <a:prstGeom prst="rect">
            <a:avLst/>
          </a:prstGeom>
          <a:solidFill>
            <a:schemeClr val="accent1"/>
          </a:solidFill>
          <a:ln>
            <a:noFill/>
          </a:ln>
          <a:effectLst>
            <a:outerShdw blurRad="50800" dist="381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kern="1200">
              <a:solidFill>
                <a:prstClr val="white"/>
              </a:solidFill>
              <a:latin typeface="Tw Cen MT"/>
              <a:ea typeface="+mn-ea"/>
              <a:cs typeface="+mn-cs"/>
            </a:endParaRPr>
          </a:p>
        </p:txBody>
      </p:sp>
      <p:grpSp>
        <p:nvGrpSpPr>
          <p:cNvPr id="94" name="Group 93"/>
          <p:cNvGrpSpPr/>
          <p:nvPr/>
        </p:nvGrpSpPr>
        <p:grpSpPr>
          <a:xfrm>
            <a:off x="0" y="2057400"/>
            <a:ext cx="4801394" cy="2820988"/>
            <a:chOff x="0" y="2057400"/>
            <a:chExt cx="4801394" cy="2820988"/>
          </a:xfrm>
        </p:grpSpPr>
        <p:cxnSp>
          <p:nvCxnSpPr>
            <p:cNvPr id="117" name="Straight Connector 116"/>
            <p:cNvCxnSpPr/>
            <p:nvPr/>
          </p:nvCxnSpPr>
          <p:spPr>
            <a:xfrm>
              <a:off x="0" y="2057400"/>
              <a:ext cx="480060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a:xfrm>
              <a:off x="0" y="4876800"/>
              <a:ext cx="480060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rot="5400000">
              <a:off x="3391694" y="3467100"/>
              <a:ext cx="2818606" cy="794"/>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228600" y="2130425"/>
            <a:ext cx="4419600" cy="1600327"/>
          </a:xfrm>
        </p:spPr>
        <p:txBody>
          <a:bodyPr anchor="b">
            <a:normAutofit/>
          </a:bodyPr>
          <a:lstStyle>
            <a:lvl1pPr algn="l">
              <a:defRPr sz="3600" b="1" cap="none" spc="40" baseline="0">
                <a:ln w="13335" cmpd="sng">
                  <a:solidFill>
                    <a:schemeClr val="accent1">
                      <a:lumMod val="50000"/>
                    </a:schemeClr>
                  </a:solidFill>
                  <a:prstDash val="solid"/>
                </a:ln>
                <a:solidFill>
                  <a:schemeClr val="accent6">
                    <a:tint val="1000"/>
                  </a:schemeClr>
                </a:solidFill>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28600" y="3733800"/>
            <a:ext cx="4419600" cy="1066800"/>
          </a:xfrm>
        </p:spPr>
        <p:txBody>
          <a:bodyPr>
            <a:normAutofit/>
          </a:bodyPr>
          <a:lstStyle>
            <a:lvl1pPr marL="0" indent="0" algn="l">
              <a:buNone/>
              <a:defRPr sz="22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489A956-76A5-4E3B-8AB7-6D4B382DF138}" type="datetimeFigureOut">
              <a:rPr lang="en-US" smtClean="0"/>
              <a:t>9/13/2011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408179-2979-4D4D-9A83-858A256AC4A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489A956-76A5-4E3B-8AB7-6D4B382DF138}" type="datetimeFigureOut">
              <a:rPr lang="en-US" smtClean="0"/>
              <a:t>9/13/2011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408179-2979-4D4D-9A83-858A256AC4A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489A956-76A5-4E3B-8AB7-6D4B382DF138}" type="datetimeFigureOut">
              <a:rPr lang="en-US" smtClean="0"/>
              <a:t>9/13/2011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408179-2979-4D4D-9A83-858A256AC4AA}"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grpSp>
        <p:nvGrpSpPr>
          <p:cNvPr id="7" name="Group 92"/>
          <p:cNvGrpSpPr/>
          <p:nvPr/>
        </p:nvGrpSpPr>
        <p:grpSpPr>
          <a:xfrm>
            <a:off x="1" y="-30478"/>
            <a:ext cx="9067799" cy="4846320"/>
            <a:chOff x="1" y="-30477"/>
            <a:chExt cx="9067799" cy="4526277"/>
          </a:xfrm>
        </p:grpSpPr>
        <p:cxnSp>
          <p:nvCxnSpPr>
            <p:cNvPr id="8" name="Straight Connector 7"/>
            <p:cNvCxnSpPr/>
            <p:nvPr/>
          </p:nvCxnSpPr>
          <p:spPr>
            <a:xfrm rot="16200000" flipH="1">
              <a:off x="-27166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rot="16200000" flipH="1">
              <a:off x="-462165"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rot="5400000">
              <a:off x="-309765"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rot="5400000">
              <a:off x="-2062365" y="2128112"/>
              <a:ext cx="4505731"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rot="16200000" flipH="1">
              <a:off x="-2138565" y="2128112"/>
              <a:ext cx="4505731"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rot="16200000" flipH="1">
              <a:off x="-195465" y="1785212"/>
              <a:ext cx="4505731" cy="9144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rot="16200000" flipH="1">
              <a:off x="-1643265" y="2013812"/>
              <a:ext cx="4505731" cy="457200"/>
            </a:xfrm>
            <a:prstGeom prst="line">
              <a:avLst/>
            </a:prstGeom>
            <a:ln>
              <a:solidFill>
                <a:schemeClr val="accent1">
                  <a:alpha val="9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rot="5400000">
              <a:off x="-1528964" y="2051912"/>
              <a:ext cx="4505731" cy="38100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rot="16200000" flipH="1">
              <a:off x="-957465" y="2013812"/>
              <a:ext cx="4505731"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rot="16200000" flipH="1">
              <a:off x="-1948065" y="2090012"/>
              <a:ext cx="4505731"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rot="16200000" flipH="1">
              <a:off x="-652664" y="2166211"/>
              <a:ext cx="4505731" cy="152401"/>
            </a:xfrm>
            <a:prstGeom prst="line">
              <a:avLst/>
            </a:prstGeom>
            <a:ln w="5715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rot="16200000" flipH="1">
              <a:off x="-164326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rot="16200000" flipH="1">
              <a:off x="-1790700" y="2019300"/>
              <a:ext cx="4495800" cy="4572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rot="5400000">
              <a:off x="-555510" y="1535657"/>
              <a:ext cx="4505731" cy="1413510"/>
            </a:xfrm>
            <a:prstGeom prst="line">
              <a:avLst/>
            </a:prstGeom>
            <a:ln>
              <a:solidFill>
                <a:schemeClr val="accent1">
                  <a:alpha val="39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rot="5400000">
              <a:off x="34087" y="2090964"/>
              <a:ext cx="4505731"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rot="5400000">
              <a:off x="261735" y="2090012"/>
              <a:ext cx="4505731"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rot="5400000">
              <a:off x="-679335" y="2040482"/>
              <a:ext cx="4505731"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rot="16200000" flipH="1">
              <a:off x="-1467052" y="2066200"/>
              <a:ext cx="4505731" cy="352425"/>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rot="16200000" flipH="1">
              <a:off x="-778395" y="2139542"/>
              <a:ext cx="4505731"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rot="16200000" flipH="1">
              <a:off x="-118606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rot="16200000" flipH="1">
              <a:off x="-95746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rot="16200000" flipH="1">
              <a:off x="224293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rot="16200000" flipH="1">
              <a:off x="2052435"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rot="5400000">
              <a:off x="2204835" y="2051912"/>
              <a:ext cx="4505731" cy="3810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rot="5400000">
              <a:off x="452235" y="2128112"/>
              <a:ext cx="4505731"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rot="16200000" flipH="1">
              <a:off x="376035" y="2128112"/>
              <a:ext cx="4505731"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rot="5400000">
              <a:off x="1023735" y="2242139"/>
              <a:ext cx="4505731" cy="1588"/>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rot="16200000" flipH="1">
              <a:off x="871335" y="2013812"/>
              <a:ext cx="4505731" cy="4572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rot="5400000">
              <a:off x="985636" y="2051912"/>
              <a:ext cx="4505731" cy="38100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rot="16200000" flipH="1">
              <a:off x="1557135" y="2013812"/>
              <a:ext cx="4505731"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rot="16200000" flipH="1">
              <a:off x="566535" y="2090012"/>
              <a:ext cx="4505731"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rot="16200000" flipH="1">
              <a:off x="1861936" y="2166211"/>
              <a:ext cx="4505731"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rot="16200000" flipH="1">
              <a:off x="87133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rot="5400000">
              <a:off x="147435" y="2128112"/>
              <a:ext cx="4505731" cy="2286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rot="5400000">
              <a:off x="1959090" y="1535657"/>
              <a:ext cx="4505731" cy="1413510"/>
            </a:xfrm>
            <a:prstGeom prst="line">
              <a:avLst/>
            </a:prstGeom>
            <a:ln>
              <a:solidFill>
                <a:schemeClr val="accent1">
                  <a:alpha val="39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rot="5400000">
              <a:off x="2548687" y="2090964"/>
              <a:ext cx="4505731"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rot="5400000">
              <a:off x="277633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rot="5400000">
              <a:off x="1835265" y="2040482"/>
              <a:ext cx="4505731"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rot="16200000" flipH="1">
              <a:off x="1047548" y="2066200"/>
              <a:ext cx="4505731" cy="352425"/>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rot="16200000" flipH="1">
              <a:off x="1736205" y="2139542"/>
              <a:ext cx="4505731"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rot="16200000" flipH="1">
              <a:off x="132853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rot="16200000" flipH="1">
              <a:off x="155713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rot="16200000" flipH="1">
              <a:off x="3919335" y="2166212"/>
              <a:ext cx="4505731" cy="152400"/>
            </a:xfrm>
            <a:prstGeom prst="line">
              <a:avLst/>
            </a:prstGeom>
            <a:ln w="5715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rot="16200000" flipH="1">
              <a:off x="3271636"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rot="5400000">
              <a:off x="3881235"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rot="5400000">
              <a:off x="3004936" y="2090012"/>
              <a:ext cx="4505730" cy="3048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rot="16200000" flipH="1">
              <a:off x="2242935" y="2013813"/>
              <a:ext cx="4505731"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rot="16200000" flipH="1">
              <a:off x="3538336" y="2166212"/>
              <a:ext cx="4505731"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rot="5400000">
              <a:off x="3822180" y="1535657"/>
              <a:ext cx="4505731" cy="1413510"/>
            </a:xfrm>
            <a:prstGeom prst="line">
              <a:avLst/>
            </a:prstGeom>
            <a:ln>
              <a:solidFill>
                <a:schemeClr val="accent1">
                  <a:alpha val="56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rot="5400000">
              <a:off x="4225087" y="2090965"/>
              <a:ext cx="4505731"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rot="5400000">
              <a:off x="4071735" y="2090012"/>
              <a:ext cx="4505731"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rot="5400000">
              <a:off x="3565005" y="2040482"/>
              <a:ext cx="4505731"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rot="16200000" flipH="1">
              <a:off x="3412605" y="2139542"/>
              <a:ext cx="4505731"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rot="16200000" flipH="1">
              <a:off x="2928735" y="2166212"/>
              <a:ext cx="4505731" cy="152400"/>
            </a:xfrm>
            <a:prstGeom prst="line">
              <a:avLst/>
            </a:prstGeom>
            <a:ln w="5715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rot="16200000" flipH="1">
              <a:off x="308113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rot="5400000">
              <a:off x="4643235" y="2128112"/>
              <a:ext cx="4505731"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rot="16200000" flipH="1">
              <a:off x="4643234" y="2128112"/>
              <a:ext cx="4505731"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rot="5400000">
              <a:off x="5214735" y="2242140"/>
              <a:ext cx="4505731" cy="1588"/>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rot="16200000" flipH="1">
              <a:off x="5062335" y="2013812"/>
              <a:ext cx="4505731" cy="457200"/>
            </a:xfrm>
            <a:prstGeom prst="line">
              <a:avLst/>
            </a:prstGeom>
            <a:ln>
              <a:solidFill>
                <a:schemeClr val="accent1">
                  <a:alpha val="9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rot="5400000">
              <a:off x="5176636" y="2051912"/>
              <a:ext cx="4505731" cy="38100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rot="16200000" flipH="1">
              <a:off x="5748135" y="2013813"/>
              <a:ext cx="4505731"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rot="16200000" flipH="1">
              <a:off x="490993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rot="5400000">
              <a:off x="4795635" y="2128112"/>
              <a:ext cx="4505731" cy="2286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rot="16200000" flipH="1">
              <a:off x="5390948" y="2066200"/>
              <a:ext cx="4505731" cy="352425"/>
            </a:xfrm>
            <a:prstGeom prst="line">
              <a:avLst/>
            </a:prstGeom>
            <a:ln w="15875">
              <a:solidFill>
                <a:schemeClr val="accent1">
                  <a:alpha val="72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rot="16200000" flipH="1">
              <a:off x="5927205" y="2139542"/>
              <a:ext cx="4505731"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rot="16200000" flipH="1">
              <a:off x="551953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rot="16200000" flipH="1">
              <a:off x="574813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rot="16200000" flipH="1">
              <a:off x="6433935" y="2166213"/>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rot="16200000" flipH="1">
              <a:off x="6243435" y="2051913"/>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rot="5400000">
              <a:off x="6395835" y="2051913"/>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rot="16200000" flipH="1">
              <a:off x="6052936" y="2166212"/>
              <a:ext cx="4505731"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rot="5400000">
              <a:off x="6709356" y="2136834"/>
              <a:ext cx="4525755" cy="191133"/>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rot="5400000">
              <a:off x="6026265" y="2040483"/>
              <a:ext cx="4505731" cy="40386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rot="16200000" flipH="1">
              <a:off x="5927205" y="2139543"/>
              <a:ext cx="4505731"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rot="5400000">
              <a:off x="6738734" y="2242140"/>
              <a:ext cx="4505732" cy="1588"/>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rot="5400000">
              <a:off x="3728835" y="2204312"/>
              <a:ext cx="4505731" cy="76200"/>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rot="16200000" flipH="1">
              <a:off x="4224135" y="2166212"/>
              <a:ext cx="4505731" cy="1524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rot="16200000" flipH="1">
              <a:off x="4414635" y="2051912"/>
              <a:ext cx="4505731" cy="381000"/>
            </a:xfrm>
            <a:prstGeom prst="line">
              <a:avLst/>
            </a:prstGeom>
            <a:ln w="19050">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rot="5400000">
              <a:off x="3309735" y="2090012"/>
              <a:ext cx="4505731" cy="3048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rot="16200000" flipH="1">
              <a:off x="4324148" y="2066200"/>
              <a:ext cx="4505731" cy="352425"/>
            </a:xfrm>
            <a:prstGeom prst="line">
              <a:avLst/>
            </a:prstGeom>
            <a:ln w="15875">
              <a:solidFill>
                <a:schemeClr val="accent1">
                  <a:alpha val="72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rot="5400000">
              <a:off x="4948035"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rot="5400000">
              <a:off x="5405235" y="1747112"/>
              <a:ext cx="4505731" cy="990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rot="16200000" flipH="1">
              <a:off x="2547735" y="2013814"/>
              <a:ext cx="4505731"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grpSp>
      <p:sp>
        <p:nvSpPr>
          <p:cNvPr id="94" name="Rectangle 93"/>
          <p:cNvSpPr/>
          <p:nvPr/>
        </p:nvSpPr>
        <p:spPr>
          <a:xfrm>
            <a:off x="0" y="4311168"/>
            <a:ext cx="9144000" cy="1905000"/>
          </a:xfrm>
          <a:prstGeom prst="rect">
            <a:avLst/>
          </a:pr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kern="1200">
              <a:solidFill>
                <a:prstClr val="white"/>
              </a:solidFill>
              <a:latin typeface="Tw Cen MT"/>
              <a:ea typeface="+mn-ea"/>
              <a:cs typeface="+mn-cs"/>
            </a:endParaRPr>
          </a:p>
        </p:txBody>
      </p:sp>
      <p:cxnSp>
        <p:nvCxnSpPr>
          <p:cNvPr id="96" name="Straight Connector 95"/>
          <p:cNvCxnSpPr/>
          <p:nvPr/>
        </p:nvCxnSpPr>
        <p:spPr>
          <a:xfrm>
            <a:off x="0" y="4387368"/>
            <a:ext cx="914400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a:off x="0" y="6138380"/>
            <a:ext cx="914400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457200" y="5621364"/>
            <a:ext cx="8305800" cy="414649"/>
          </a:xfrm>
        </p:spPr>
        <p:txBody>
          <a:bodyPr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95" name="Title 94"/>
          <p:cNvSpPr>
            <a:spLocks noGrp="1"/>
          </p:cNvSpPr>
          <p:nvPr>
            <p:ph type="title"/>
          </p:nvPr>
        </p:nvSpPr>
        <p:spPr>
          <a:xfrm>
            <a:off x="457200" y="4463568"/>
            <a:ext cx="8305800" cy="1143000"/>
          </a:xfrm>
        </p:spPr>
        <p:txBody>
          <a:bodyPr/>
          <a:lstStyle/>
          <a:p>
            <a:r>
              <a:rPr lang="en-US" smtClean="0"/>
              <a:t>Click to edit Master title style</a:t>
            </a:r>
            <a:endParaRPr lang="en-US"/>
          </a:p>
        </p:txBody>
      </p:sp>
      <p:sp>
        <p:nvSpPr>
          <p:cNvPr id="2" name="Date Placeholder 1"/>
          <p:cNvSpPr>
            <a:spLocks noGrp="1"/>
          </p:cNvSpPr>
          <p:nvPr>
            <p:ph type="dt" sz="half" idx="10"/>
          </p:nvPr>
        </p:nvSpPr>
        <p:spPr/>
        <p:txBody>
          <a:bodyPr/>
          <a:lstStyle/>
          <a:p>
            <a:fld id="{1489A956-76A5-4E3B-8AB7-6D4B382DF138}" type="datetimeFigureOut">
              <a:rPr lang="en-US" smtClean="0"/>
              <a:t>9/13/2011</a:t>
            </a:fld>
            <a:endParaRPr lang="en-US"/>
          </a:p>
        </p:txBody>
      </p:sp>
      <p:sp>
        <p:nvSpPr>
          <p:cNvPr id="91" name="Footer Placeholder 90"/>
          <p:cNvSpPr>
            <a:spLocks noGrp="1"/>
          </p:cNvSpPr>
          <p:nvPr>
            <p:ph type="ftr" sz="quarter" idx="11"/>
          </p:nvPr>
        </p:nvSpPr>
        <p:spPr/>
        <p:txBody>
          <a:bodyPr/>
          <a:lstStyle/>
          <a:p>
            <a:endParaRPr lang="en-US"/>
          </a:p>
        </p:txBody>
      </p:sp>
      <p:sp>
        <p:nvSpPr>
          <p:cNvPr id="92" name="Slide Number Placeholder 91"/>
          <p:cNvSpPr>
            <a:spLocks noGrp="1"/>
          </p:cNvSpPr>
          <p:nvPr>
            <p:ph type="sldNum" sz="quarter" idx="12"/>
          </p:nvPr>
        </p:nvSpPr>
        <p:spPr/>
        <p:txBody>
          <a:bodyPr/>
          <a:lstStyle/>
          <a:p>
            <a:fld id="{9F408179-2979-4D4D-9A83-858A256AC4AA}"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489A956-76A5-4E3B-8AB7-6D4B382DF138}" type="datetimeFigureOut">
              <a:rPr lang="en-US" smtClean="0"/>
              <a:t>9/13/2011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408179-2979-4D4D-9A83-858A256AC4AA}"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489A956-76A5-4E3B-8AB7-6D4B382DF138}" type="datetimeFigureOut">
              <a:rPr lang="en-US" smtClean="0"/>
              <a:t>9/13/2011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F408179-2979-4D4D-9A83-858A256AC4AA}"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489A956-76A5-4E3B-8AB7-6D4B382DF138}" type="datetimeFigureOut">
              <a:rPr lang="en-US" smtClean="0"/>
              <a:t>9/13/2011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F408179-2979-4D4D-9A83-858A256AC4A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89A956-76A5-4E3B-8AB7-6D4B382DF138}" type="datetimeFigureOut">
              <a:rPr lang="en-US" smtClean="0"/>
              <a:t>9/13/2011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F408179-2979-4D4D-9A83-858A256AC4A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200400" y="273050"/>
            <a:ext cx="548640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489A956-76A5-4E3B-8AB7-6D4B382DF138}" type="datetimeFigureOut">
              <a:rPr lang="en-US" smtClean="0"/>
              <a:t>9/13/2011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408179-2979-4D4D-9A83-858A256AC4AA}" type="slidenum">
              <a:rPr lang="en-US" smtClean="0"/>
              <a:t>‹#›</a:t>
            </a:fld>
            <a:endParaRPr lang="en-US"/>
          </a:p>
        </p:txBody>
      </p:sp>
      <p:sp>
        <p:nvSpPr>
          <p:cNvPr id="37" name="Rectangle 36"/>
          <p:cNvSpPr/>
          <p:nvPr/>
        </p:nvSpPr>
        <p:spPr>
          <a:xfrm>
            <a:off x="0" y="1563624"/>
            <a:ext cx="2761488" cy="3313176"/>
          </a:xfrm>
          <a:prstGeom prst="rect">
            <a:avLst/>
          </a:prstGeom>
          <a:solidFill>
            <a:schemeClr val="accent1"/>
          </a:solidFill>
          <a:ln>
            <a:noFill/>
          </a:ln>
          <a:effectLst>
            <a:outerShdw blurRad="50800" dist="381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kern="1200">
              <a:solidFill>
                <a:prstClr val="white"/>
              </a:solidFill>
              <a:latin typeface="Tw Cen MT"/>
              <a:ea typeface="+mn-ea"/>
              <a:cs typeface="+mn-cs"/>
            </a:endParaRPr>
          </a:p>
        </p:txBody>
      </p:sp>
      <p:cxnSp>
        <p:nvCxnSpPr>
          <p:cNvPr id="39" name="Straight Connector 38"/>
          <p:cNvCxnSpPr/>
          <p:nvPr/>
        </p:nvCxnSpPr>
        <p:spPr>
          <a:xfrm rot="5400000">
            <a:off x="1128157" y="3221339"/>
            <a:ext cx="3017520" cy="794"/>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0" y="1712976"/>
            <a:ext cx="265176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0" y="4733544"/>
            <a:ext cx="265176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52400" y="1901952"/>
            <a:ext cx="2377440" cy="1371600"/>
          </a:xfrm>
        </p:spPr>
        <p:txBody>
          <a:bodyPr anchor="b">
            <a:normAutofit/>
          </a:bodyPr>
          <a:lstStyle>
            <a:lvl1pPr algn="l" defTabSz="914400" rtl="0" eaLnBrk="1" latinLnBrk="0" hangingPunct="1">
              <a:spcBef>
                <a:spcPct val="0"/>
              </a:spcBef>
              <a:buNone/>
              <a:tabLst>
                <a:tab pos="3830638" algn="l"/>
              </a:tabLst>
              <a:defRPr lang="en-US" sz="2600" b="1" kern="1200" cap="none" spc="20" baseline="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lt"/>
                <a:ea typeface="+mj-ea"/>
                <a:cs typeface="+mj-cs"/>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152400" y="3273552"/>
            <a:ext cx="2377440" cy="1371600"/>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200400" y="381000"/>
            <a:ext cx="5562600" cy="5638800"/>
          </a:xfrm>
          <a:solidFill>
            <a:schemeClr val="bg2"/>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5" name="Date Placeholder 4"/>
          <p:cNvSpPr>
            <a:spLocks noGrp="1"/>
          </p:cNvSpPr>
          <p:nvPr>
            <p:ph type="dt" sz="half" idx="10"/>
          </p:nvPr>
        </p:nvSpPr>
        <p:spPr/>
        <p:txBody>
          <a:bodyPr/>
          <a:lstStyle/>
          <a:p>
            <a:fld id="{1489A956-76A5-4E3B-8AB7-6D4B382DF138}" type="datetimeFigureOut">
              <a:rPr lang="en-US" smtClean="0"/>
              <a:t>9/13/2011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408179-2979-4D4D-9A83-858A256AC4AA}" type="slidenum">
              <a:rPr lang="en-US" smtClean="0"/>
              <a:t>‹#›</a:t>
            </a:fld>
            <a:endParaRPr lang="en-US"/>
          </a:p>
        </p:txBody>
      </p:sp>
      <p:sp>
        <p:nvSpPr>
          <p:cNvPr id="33" name="Rectangle 32"/>
          <p:cNvSpPr/>
          <p:nvPr/>
        </p:nvSpPr>
        <p:spPr>
          <a:xfrm>
            <a:off x="0" y="1563624"/>
            <a:ext cx="2761488" cy="3313176"/>
          </a:xfrm>
          <a:prstGeom prst="rect">
            <a:avLst/>
          </a:prstGeom>
          <a:solidFill>
            <a:schemeClr val="accent1"/>
          </a:solidFill>
          <a:ln>
            <a:noFill/>
          </a:ln>
          <a:effectLst>
            <a:outerShdw blurRad="50800" dist="381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kern="1200">
              <a:solidFill>
                <a:prstClr val="white"/>
              </a:solidFill>
              <a:latin typeface="Tw Cen MT"/>
              <a:ea typeface="+mn-ea"/>
              <a:cs typeface="+mn-cs"/>
            </a:endParaRPr>
          </a:p>
        </p:txBody>
      </p:sp>
      <p:cxnSp>
        <p:nvCxnSpPr>
          <p:cNvPr id="34" name="Straight Connector 33"/>
          <p:cNvCxnSpPr/>
          <p:nvPr/>
        </p:nvCxnSpPr>
        <p:spPr>
          <a:xfrm rot="5400000">
            <a:off x="1128157" y="3221339"/>
            <a:ext cx="3017520" cy="794"/>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0" y="1712976"/>
            <a:ext cx="265176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0" y="4733544"/>
            <a:ext cx="265176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55448" y="1905000"/>
            <a:ext cx="2377440" cy="1371600"/>
          </a:xfrm>
        </p:spPr>
        <p:txBody>
          <a:bodyPr anchor="b">
            <a:normAutofit/>
          </a:bodyPr>
          <a:lstStyle>
            <a:lvl1pPr algn="l">
              <a:defRPr sz="2600" b="1" cap="none" spc="20" baseline="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152400" y="3276600"/>
            <a:ext cx="2377440" cy="1371600"/>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90" name="Rectangle 189"/>
          <p:cNvSpPr/>
          <p:nvPr/>
        </p:nvSpPr>
        <p:spPr>
          <a:xfrm>
            <a:off x="149352" y="137160"/>
            <a:ext cx="8869680" cy="6583680"/>
          </a:xfrm>
          <a:prstGeom prst="rect">
            <a:avLst/>
          </a:prstGeom>
          <a:no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kern="1200">
              <a:solidFill>
                <a:prstClr val="white"/>
              </a:solidFill>
              <a:latin typeface="Tw Cen MT"/>
              <a:ea typeface="+mn-ea"/>
              <a:cs typeface="+mn-cs"/>
            </a:endParaRPr>
          </a:p>
        </p:txBody>
      </p:sp>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6312408"/>
            <a:ext cx="2133600" cy="365125"/>
          </a:xfrm>
          <a:prstGeom prst="rect">
            <a:avLst/>
          </a:prstGeom>
        </p:spPr>
        <p:txBody>
          <a:bodyPr vert="horz" lIns="91440" tIns="45720" rIns="91440" bIns="45720" rtlCol="0" anchor="ctr"/>
          <a:lstStyle>
            <a:lvl1pPr algn="l">
              <a:defRPr sz="1200">
                <a:solidFill>
                  <a:schemeClr val="tx2"/>
                </a:solidFill>
              </a:defRPr>
            </a:lvl1pPr>
          </a:lstStyle>
          <a:p>
            <a:fld id="{1489A956-76A5-4E3B-8AB7-6D4B382DF138}" type="datetimeFigureOut">
              <a:rPr lang="en-US" smtClean="0"/>
              <a:t>9/13/2011</a:t>
            </a:fld>
            <a:endParaRPr lang="en-US"/>
          </a:p>
        </p:txBody>
      </p:sp>
      <p:sp>
        <p:nvSpPr>
          <p:cNvPr id="5" name="Footer Placeholder 4"/>
          <p:cNvSpPr>
            <a:spLocks noGrp="1"/>
          </p:cNvSpPr>
          <p:nvPr>
            <p:ph type="ftr" sz="quarter" idx="3"/>
          </p:nvPr>
        </p:nvSpPr>
        <p:spPr>
          <a:xfrm>
            <a:off x="2831123" y="6312408"/>
            <a:ext cx="3481754" cy="365125"/>
          </a:xfrm>
          <a:prstGeom prst="rect">
            <a:avLst/>
          </a:prstGeom>
        </p:spPr>
        <p:txBody>
          <a:bodyPr vert="horz" lIns="91440" tIns="45720" rIns="91440" bIns="45720" rtlCol="0" anchor="ctr"/>
          <a:lstStyle>
            <a:lvl1pPr algn="ctr">
              <a:defRPr sz="1200">
                <a:solidFill>
                  <a:schemeClr val="tx2"/>
                </a:solidFill>
              </a:defRPr>
            </a:lvl1pPr>
          </a:lstStyle>
          <a:p>
            <a:endParaRPr lang="en-US"/>
          </a:p>
        </p:txBody>
      </p:sp>
      <p:sp>
        <p:nvSpPr>
          <p:cNvPr id="6" name="Slide Number Placeholder 5"/>
          <p:cNvSpPr>
            <a:spLocks noGrp="1"/>
          </p:cNvSpPr>
          <p:nvPr>
            <p:ph type="sldNum" sz="quarter" idx="4"/>
          </p:nvPr>
        </p:nvSpPr>
        <p:spPr>
          <a:xfrm>
            <a:off x="6553200" y="6312408"/>
            <a:ext cx="2133600" cy="365125"/>
          </a:xfrm>
          <a:prstGeom prst="rect">
            <a:avLst/>
          </a:prstGeom>
        </p:spPr>
        <p:txBody>
          <a:bodyPr vert="horz" lIns="91440" tIns="45720" rIns="91440" bIns="45720" rtlCol="0" anchor="ctr"/>
          <a:lstStyle>
            <a:lvl1pPr algn="r">
              <a:defRPr sz="1200">
                <a:solidFill>
                  <a:schemeClr val="tx2"/>
                </a:solidFill>
              </a:defRPr>
            </a:lvl1pPr>
          </a:lstStyle>
          <a:p>
            <a:fld id="{9F408179-2979-4D4D-9A83-858A256AC4AA}" type="slidenum">
              <a:rPr lang="en-US" smtClean="0"/>
              <a:t>‹#›</a:t>
            </a:fld>
            <a:endParaRPr lang="en-US"/>
          </a:p>
        </p:txBody>
      </p:sp>
    </p:spTree>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spcBef>
          <a:spcPct val="0"/>
        </a:spcBef>
        <a:buNone/>
        <a:tabLst>
          <a:tab pos="3830638" algn="l"/>
        </a:tabLst>
        <a:defRPr sz="3600" b="1" kern="1200" cap="none" spc="50">
          <a:ln w="13335" cmpd="sng">
            <a:solidFill>
              <a:schemeClr val="accent1">
                <a:lumMod val="50000"/>
              </a:schemeClr>
            </a:solidFill>
            <a:prstDash val="solid"/>
          </a:ln>
          <a:solidFill>
            <a:schemeClr val="accent6">
              <a:tint val="1000"/>
            </a:schemeClr>
          </a:solidFill>
          <a:effectLst/>
          <a:latin typeface="+mj-lt"/>
          <a:ea typeface="+mj-ea"/>
          <a:cs typeface="+mj-cs"/>
        </a:defRPr>
      </a:lvl1pPr>
    </p:titleStyle>
    <p:bodyStyle>
      <a:lvl1pPr marL="274320" indent="-274320" algn="l" defTabSz="914400" rtl="0" eaLnBrk="1" latinLnBrk="0" hangingPunct="1">
        <a:spcBef>
          <a:spcPct val="20000"/>
        </a:spcBef>
        <a:buClr>
          <a:schemeClr val="accent1">
            <a:lumMod val="60000"/>
            <a:lumOff val="40000"/>
          </a:schemeClr>
        </a:buClr>
        <a:buFont typeface="Arial" pitchFamily="34" charset="0"/>
        <a:buChar char="•"/>
        <a:defRPr sz="2400" kern="1200">
          <a:solidFill>
            <a:schemeClr val="tx2"/>
          </a:solidFill>
          <a:latin typeface="+mn-lt"/>
          <a:ea typeface="+mn-ea"/>
          <a:cs typeface="+mn-cs"/>
        </a:defRPr>
      </a:lvl1pPr>
      <a:lvl2pPr marL="548640" indent="-182880" algn="l" defTabSz="914400" rtl="0" eaLnBrk="1" latinLnBrk="0" hangingPunct="1">
        <a:spcBef>
          <a:spcPct val="20000"/>
        </a:spcBef>
        <a:buClr>
          <a:schemeClr val="accent1">
            <a:lumMod val="60000"/>
            <a:lumOff val="40000"/>
          </a:schemeClr>
        </a:buClr>
        <a:buFont typeface="Arial" pitchFamily="34" charset="0"/>
        <a:buChar char="•"/>
        <a:defRPr sz="2000" kern="1200">
          <a:solidFill>
            <a:schemeClr val="tx1"/>
          </a:solidFill>
          <a:latin typeface="+mn-lt"/>
          <a:ea typeface="+mn-ea"/>
          <a:cs typeface="+mn-cs"/>
        </a:defRPr>
      </a:lvl2pPr>
      <a:lvl3pPr marL="914400" indent="-228600" algn="l" defTabSz="914400" rtl="0" eaLnBrk="1" latinLnBrk="0" hangingPunct="1">
        <a:spcBef>
          <a:spcPct val="20000"/>
        </a:spcBef>
        <a:buClr>
          <a:schemeClr val="accent2"/>
        </a:buClr>
        <a:buFont typeface="Arial" pitchFamily="34" charset="0"/>
        <a:buChar char="•"/>
        <a:defRPr sz="2000" kern="1200">
          <a:solidFill>
            <a:schemeClr val="tx2"/>
          </a:solidFill>
          <a:latin typeface="+mn-lt"/>
          <a:ea typeface="+mn-ea"/>
          <a:cs typeface="+mn-cs"/>
        </a:defRPr>
      </a:lvl3pPr>
      <a:lvl4pPr marL="118872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4pPr>
      <a:lvl5pPr marL="1463040" indent="-228600" algn="l" defTabSz="914400" rtl="0" eaLnBrk="1" latinLnBrk="0" hangingPunct="1">
        <a:spcBef>
          <a:spcPct val="20000"/>
        </a:spcBef>
        <a:buClr>
          <a:schemeClr val="accent4"/>
        </a:buClr>
        <a:buFont typeface="Arial" pitchFamily="34" charset="0"/>
        <a:buChar char="•"/>
        <a:defRPr sz="1600" kern="1200" baseline="0">
          <a:solidFill>
            <a:schemeClr val="tx2"/>
          </a:solidFill>
          <a:latin typeface="+mn-lt"/>
          <a:ea typeface="+mn-ea"/>
          <a:cs typeface="+mn-cs"/>
        </a:defRPr>
      </a:lvl5pPr>
      <a:lvl6pPr marL="1691640" indent="-182880" algn="l" defTabSz="914400" rtl="0" eaLnBrk="1" latinLnBrk="0" hangingPunct="1">
        <a:spcBef>
          <a:spcPct val="20000"/>
        </a:spcBef>
        <a:buClr>
          <a:schemeClr val="accent5"/>
        </a:buClr>
        <a:buFont typeface="Arial" pitchFamily="34" charset="0"/>
        <a:buChar char="•"/>
        <a:defRPr sz="1600" kern="1200">
          <a:solidFill>
            <a:schemeClr val="tx1"/>
          </a:solidFill>
          <a:latin typeface="+mn-lt"/>
          <a:ea typeface="+mn-ea"/>
          <a:cs typeface="+mn-cs"/>
        </a:defRPr>
      </a:lvl6pPr>
      <a:lvl7pPr marL="1920240" indent="-182880" algn="l" defTabSz="914400" rtl="0" eaLnBrk="1" latinLnBrk="0" hangingPunct="1">
        <a:spcBef>
          <a:spcPct val="20000"/>
        </a:spcBef>
        <a:buClr>
          <a:schemeClr val="accent6"/>
        </a:buClr>
        <a:buFont typeface="Arial" pitchFamily="34" charset="0"/>
        <a:buChar char="•"/>
        <a:defRPr sz="1600" kern="1200">
          <a:solidFill>
            <a:schemeClr val="tx1"/>
          </a:solidFill>
          <a:latin typeface="+mn-lt"/>
          <a:ea typeface="+mn-ea"/>
          <a:cs typeface="+mn-cs"/>
        </a:defRPr>
      </a:lvl7pPr>
      <a:lvl8pPr marL="2148840" indent="-182880" algn="l" defTabSz="914400" rtl="0" eaLnBrk="1" latinLnBrk="0" hangingPunct="1">
        <a:spcBef>
          <a:spcPct val="20000"/>
        </a:spcBef>
        <a:buClr>
          <a:schemeClr val="accent3"/>
        </a:buClr>
        <a:buFont typeface="Arial" pitchFamily="34" charset="0"/>
        <a:buChar char="•"/>
        <a:defRPr sz="1600" kern="1200">
          <a:solidFill>
            <a:schemeClr val="tx1"/>
          </a:solidFill>
          <a:latin typeface="+mn-lt"/>
          <a:ea typeface="+mn-ea"/>
          <a:cs typeface="+mn-cs"/>
        </a:defRPr>
      </a:lvl8pPr>
      <a:lvl9pPr marL="2377440" indent="-182880" algn="l" defTabSz="914400" rtl="0" eaLnBrk="1" latinLnBrk="0" hangingPunct="1">
        <a:spcBef>
          <a:spcPct val="20000"/>
        </a:spcBef>
        <a:buClr>
          <a:schemeClr val="accent6"/>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image" Target="../media/image6.tif"/></Relationships>
</file>

<file path=ppt/slides/_rels/slide5.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Intelligent Planning and Modeling for Autonomous Systems</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2978107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General Comments on Outcomes and Outputs</a:t>
            </a:r>
            <a:endParaRPr lang="en-US" dirty="0"/>
          </a:p>
        </p:txBody>
      </p:sp>
      <p:sp>
        <p:nvSpPr>
          <p:cNvPr id="3" name="Content Placeholder 2"/>
          <p:cNvSpPr>
            <a:spLocks noGrp="1"/>
          </p:cNvSpPr>
          <p:nvPr>
            <p:ph idx="1"/>
          </p:nvPr>
        </p:nvSpPr>
        <p:spPr/>
        <p:txBody>
          <a:bodyPr/>
          <a:lstStyle/>
          <a:p>
            <a:r>
              <a:rPr lang="en-US" dirty="0" smtClean="0"/>
              <a:t>They are intentionally vague</a:t>
            </a:r>
          </a:p>
          <a:p>
            <a:r>
              <a:rPr lang="en-US" dirty="0" smtClean="0"/>
              <a:t>I hope that every one will be </a:t>
            </a:r>
            <a:r>
              <a:rPr lang="en-US" b="1" dirty="0" smtClean="0"/>
              <a:t>exceeded</a:t>
            </a:r>
          </a:p>
          <a:p>
            <a:endParaRPr lang="en-US" b="1" dirty="0"/>
          </a:p>
          <a:p>
            <a:r>
              <a:rPr lang="en-US" dirty="0" smtClean="0"/>
              <a:t>More information needed (please provide a brief write-up):</a:t>
            </a:r>
          </a:p>
          <a:p>
            <a:pPr lvl="1"/>
            <a:r>
              <a:rPr lang="en-US" dirty="0" smtClean="0"/>
              <a:t>Plan for completing objective</a:t>
            </a:r>
          </a:p>
          <a:p>
            <a:pPr lvl="2"/>
            <a:r>
              <a:rPr lang="en-US" dirty="0" smtClean="0"/>
              <a:t>Timeline and milestones</a:t>
            </a:r>
          </a:p>
          <a:p>
            <a:pPr lvl="2"/>
            <a:r>
              <a:rPr lang="en-US" dirty="0" smtClean="0"/>
              <a:t>What other objects do you need (I have estimated this)?</a:t>
            </a:r>
          </a:p>
          <a:p>
            <a:pPr lvl="2"/>
            <a:r>
              <a:rPr lang="en-US" dirty="0" smtClean="0"/>
              <a:t>Are personnel sufficient?</a:t>
            </a:r>
          </a:p>
          <a:p>
            <a:pPr lvl="1"/>
            <a:r>
              <a:rPr lang="en-US" dirty="0" smtClean="0"/>
              <a:t>What does it mean to exceed the objective? Can this be done? If so, how?</a:t>
            </a:r>
          </a:p>
          <a:p>
            <a:r>
              <a:rPr lang="en-US" dirty="0" smtClean="0"/>
              <a:t>Are there other deliverables that are not mentioned that make sense?</a:t>
            </a:r>
            <a:endParaRPr lang="en-US" dirty="0"/>
          </a:p>
        </p:txBody>
      </p:sp>
    </p:spTree>
    <p:extLst>
      <p:ext uri="{BB962C8B-B14F-4D97-AF65-F5344CB8AC3E}">
        <p14:creationId xmlns:p14="http://schemas.microsoft.com/office/powerpoint/2010/main" val="34366713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t>FY 2010 Milestones, Outputs, and Outcomes: Thrust </a:t>
            </a:r>
            <a:r>
              <a:rPr lang="en-US" dirty="0" smtClean="0"/>
              <a:t>1Q1</a:t>
            </a:r>
            <a:endParaRPr lang="en-US" dirty="0"/>
          </a:p>
        </p:txBody>
      </p:sp>
      <p:sp>
        <p:nvSpPr>
          <p:cNvPr id="3" name="Content Placeholder 2"/>
          <p:cNvSpPr>
            <a:spLocks noGrp="1"/>
          </p:cNvSpPr>
          <p:nvPr>
            <p:ph idx="1"/>
          </p:nvPr>
        </p:nvSpPr>
        <p:spPr/>
        <p:txBody>
          <a:bodyPr>
            <a:normAutofit/>
          </a:bodyPr>
          <a:lstStyle/>
          <a:p>
            <a:r>
              <a:rPr lang="en-US" b="1" dirty="0"/>
              <a:t>Output - </a:t>
            </a:r>
            <a:r>
              <a:rPr lang="en-US" dirty="0"/>
              <a:t>Create a draft of a representation for the semantic world knowledge that is capable of supporting a priori and static knowledge gathered from sensors and databases. This knowledge will support next generation robotics for the general class of manufacturing problems in the area of component placement and will be coordinated with the IEEE working group. (</a:t>
            </a:r>
            <a:r>
              <a:rPr lang="en-US" b="1" dirty="0">
                <a:solidFill>
                  <a:srgbClr val="FFFF00"/>
                </a:solidFill>
              </a:rPr>
              <a:t>Schlenoff</a:t>
            </a:r>
            <a:r>
              <a:rPr lang="en-US" dirty="0">
                <a:solidFill>
                  <a:srgbClr val="FFFF00"/>
                </a:solidFill>
              </a:rPr>
              <a:t> &amp; Kramer</a:t>
            </a:r>
            <a:r>
              <a:rPr lang="en-US" b="1" dirty="0" smtClean="0"/>
              <a:t>)</a:t>
            </a:r>
          </a:p>
          <a:p>
            <a:r>
              <a:rPr lang="en-US" b="1" dirty="0"/>
              <a:t>Output - </a:t>
            </a:r>
            <a:r>
              <a:rPr lang="en-US" dirty="0"/>
              <a:t>Workshop at IROS to</a:t>
            </a:r>
            <a:r>
              <a:rPr lang="en-US" b="1" dirty="0"/>
              <a:t> </a:t>
            </a:r>
            <a:r>
              <a:rPr lang="en-US" dirty="0"/>
              <a:t>establish relationship with IEEE RAS Knowledge Representation for Robotics and Automation study group and keep the group aware of our work in representations. (</a:t>
            </a:r>
            <a:r>
              <a:rPr lang="en-US" b="1" dirty="0">
                <a:solidFill>
                  <a:srgbClr val="FFFF00"/>
                </a:solidFill>
              </a:rPr>
              <a:t>Schlenoff</a:t>
            </a:r>
            <a:r>
              <a:rPr lang="en-US" b="1" dirty="0" smtClean="0"/>
              <a:t>)</a:t>
            </a:r>
            <a:endParaRPr lang="en-US" dirty="0"/>
          </a:p>
        </p:txBody>
      </p:sp>
    </p:spTree>
    <p:extLst>
      <p:ext uri="{BB962C8B-B14F-4D97-AF65-F5344CB8AC3E}">
        <p14:creationId xmlns:p14="http://schemas.microsoft.com/office/powerpoint/2010/main" val="17158693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t>FY 2010 Milestones, Outputs, and Outcomes: Thrust </a:t>
            </a:r>
            <a:r>
              <a:rPr lang="en-US" dirty="0" smtClean="0"/>
              <a:t>2 Q1</a:t>
            </a:r>
            <a:endParaRPr lang="en-US" dirty="0"/>
          </a:p>
        </p:txBody>
      </p:sp>
      <p:sp>
        <p:nvSpPr>
          <p:cNvPr id="3" name="Content Placeholder 2"/>
          <p:cNvSpPr>
            <a:spLocks noGrp="1"/>
          </p:cNvSpPr>
          <p:nvPr>
            <p:ph idx="1"/>
          </p:nvPr>
        </p:nvSpPr>
        <p:spPr/>
        <p:txBody>
          <a:bodyPr/>
          <a:lstStyle/>
          <a:p>
            <a:r>
              <a:rPr lang="en-US" dirty="0" smtClean="0"/>
              <a:t>New personnel come up to speed on </a:t>
            </a:r>
            <a:r>
              <a:rPr lang="en-US" dirty="0" err="1" smtClean="0"/>
              <a:t>USARSim</a:t>
            </a:r>
            <a:r>
              <a:rPr lang="en-US" dirty="0" smtClean="0"/>
              <a:t> and MOAST (</a:t>
            </a:r>
            <a:r>
              <a:rPr lang="en-US" b="1" dirty="0" smtClean="0">
                <a:solidFill>
                  <a:srgbClr val="FFFF00"/>
                </a:solidFill>
              </a:rPr>
              <a:t>Unknown</a:t>
            </a:r>
            <a:r>
              <a:rPr lang="en-US" dirty="0" smtClean="0"/>
              <a:t>)</a:t>
            </a:r>
            <a:endParaRPr lang="en-US" dirty="0"/>
          </a:p>
        </p:txBody>
      </p:sp>
    </p:spTree>
    <p:extLst>
      <p:ext uri="{BB962C8B-B14F-4D97-AF65-F5344CB8AC3E}">
        <p14:creationId xmlns:p14="http://schemas.microsoft.com/office/powerpoint/2010/main" val="32794946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smtClean="0"/>
              <a:t>FY 2010 Milestones, Outputs, and Outcomes: Thrust 3 Q1</a:t>
            </a:r>
            <a:endParaRPr lang="en-US" dirty="0"/>
          </a:p>
        </p:txBody>
      </p:sp>
      <p:sp>
        <p:nvSpPr>
          <p:cNvPr id="3" name="Content Placeholder 2"/>
          <p:cNvSpPr>
            <a:spLocks noGrp="1"/>
          </p:cNvSpPr>
          <p:nvPr>
            <p:ph idx="1"/>
          </p:nvPr>
        </p:nvSpPr>
        <p:spPr/>
        <p:txBody>
          <a:bodyPr/>
          <a:lstStyle/>
          <a:p>
            <a:r>
              <a:rPr lang="en-US" b="1" dirty="0"/>
              <a:t>Output - </a:t>
            </a:r>
            <a:r>
              <a:rPr lang="en-US" dirty="0"/>
              <a:t>Create and circulate a planning document  in the </a:t>
            </a:r>
            <a:r>
              <a:rPr lang="en-US" dirty="0" err="1"/>
              <a:t>USARSim</a:t>
            </a:r>
            <a:r>
              <a:rPr lang="en-US" dirty="0"/>
              <a:t> community that outlines an implementation strategy for developing the ability to include high-level semantic knowledge in the simulation. (</a:t>
            </a:r>
            <a:r>
              <a:rPr lang="en-US" b="1" dirty="0">
                <a:solidFill>
                  <a:srgbClr val="FFFF00"/>
                </a:solidFill>
              </a:rPr>
              <a:t>Balakirsky </a:t>
            </a:r>
            <a:r>
              <a:rPr lang="en-US" dirty="0">
                <a:solidFill>
                  <a:srgbClr val="FFFF00"/>
                </a:solidFill>
              </a:rPr>
              <a:t>&amp;</a:t>
            </a:r>
            <a:r>
              <a:rPr lang="en-US" b="1" dirty="0">
                <a:solidFill>
                  <a:srgbClr val="FFFF00"/>
                </a:solidFill>
              </a:rPr>
              <a:t> </a:t>
            </a:r>
            <a:r>
              <a:rPr lang="en-US" dirty="0">
                <a:solidFill>
                  <a:srgbClr val="FFFF00"/>
                </a:solidFill>
              </a:rPr>
              <a:t>Kootbally</a:t>
            </a:r>
            <a:r>
              <a:rPr lang="en-US" b="1" dirty="0"/>
              <a:t>)</a:t>
            </a:r>
            <a:endParaRPr lang="en-US" dirty="0"/>
          </a:p>
          <a:p>
            <a:endParaRPr lang="en-US" dirty="0"/>
          </a:p>
        </p:txBody>
      </p:sp>
    </p:spTree>
    <p:extLst>
      <p:ext uri="{BB962C8B-B14F-4D97-AF65-F5344CB8AC3E}">
        <p14:creationId xmlns:p14="http://schemas.microsoft.com/office/powerpoint/2010/main" val="25117921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t>FY 2010 Milestones, Outputs, and Outcomes: Thrust </a:t>
            </a:r>
            <a:r>
              <a:rPr lang="en-US" dirty="0" smtClean="0"/>
              <a:t>1Q2</a:t>
            </a:r>
            <a:endParaRPr lang="en-US" dirty="0"/>
          </a:p>
        </p:txBody>
      </p:sp>
      <p:sp>
        <p:nvSpPr>
          <p:cNvPr id="3" name="Content Placeholder 2"/>
          <p:cNvSpPr>
            <a:spLocks noGrp="1"/>
          </p:cNvSpPr>
          <p:nvPr>
            <p:ph idx="1"/>
          </p:nvPr>
        </p:nvSpPr>
        <p:spPr/>
        <p:txBody>
          <a:bodyPr>
            <a:normAutofit/>
          </a:bodyPr>
          <a:lstStyle/>
          <a:p>
            <a:r>
              <a:rPr lang="en-US" b="1" dirty="0"/>
              <a:t>Outcome - </a:t>
            </a:r>
            <a:r>
              <a:rPr lang="en-US" dirty="0"/>
              <a:t>Industry workshop where representatives from the kitting, packaging, and palletizing industries will come together to discuss common problems in component placement and provide input to the IEEE working group. This will occur at the </a:t>
            </a:r>
            <a:r>
              <a:rPr lang="en-US" dirty="0" err="1"/>
              <a:t>Modex</a:t>
            </a:r>
            <a:r>
              <a:rPr lang="en-US" dirty="0"/>
              <a:t> show on 6-12 Feb in Atlanta, GA. (</a:t>
            </a:r>
            <a:r>
              <a:rPr lang="en-US" b="1" dirty="0">
                <a:solidFill>
                  <a:srgbClr val="FFFF00"/>
                </a:solidFill>
              </a:rPr>
              <a:t>Madhavan</a:t>
            </a:r>
            <a:r>
              <a:rPr lang="en-US" dirty="0">
                <a:solidFill>
                  <a:srgbClr val="FFFF00"/>
                </a:solidFill>
              </a:rPr>
              <a:t> &amp; </a:t>
            </a:r>
            <a:r>
              <a:rPr lang="en-US" b="1" dirty="0">
                <a:solidFill>
                  <a:srgbClr val="FFFF00"/>
                </a:solidFill>
              </a:rPr>
              <a:t>Schlenoff</a:t>
            </a:r>
            <a:r>
              <a:rPr lang="en-US" b="1" dirty="0"/>
              <a:t>)</a:t>
            </a:r>
            <a:endParaRPr lang="en-US" dirty="0"/>
          </a:p>
          <a:p>
            <a:r>
              <a:rPr lang="en-US" b="1" dirty="0" smtClean="0"/>
              <a:t>Output </a:t>
            </a:r>
            <a:r>
              <a:rPr lang="en-US" b="1" dirty="0"/>
              <a:t>– </a:t>
            </a:r>
            <a:r>
              <a:rPr lang="en-US" dirty="0"/>
              <a:t>Deliver preliminary KR and planning performance measures and tools to IEEE working group. (</a:t>
            </a:r>
            <a:r>
              <a:rPr lang="en-US" b="1" dirty="0">
                <a:solidFill>
                  <a:srgbClr val="FFFF00"/>
                </a:solidFill>
              </a:rPr>
              <a:t>Kramer </a:t>
            </a:r>
            <a:r>
              <a:rPr lang="en-US" dirty="0">
                <a:solidFill>
                  <a:srgbClr val="FFFF00"/>
                </a:solidFill>
              </a:rPr>
              <a:t>&amp; Schlenoff</a:t>
            </a:r>
            <a:r>
              <a:rPr lang="en-US" b="1" dirty="0"/>
              <a:t>)</a:t>
            </a:r>
            <a:endParaRPr lang="en-US" dirty="0"/>
          </a:p>
          <a:p>
            <a:endParaRPr lang="en-US" dirty="0"/>
          </a:p>
        </p:txBody>
      </p:sp>
    </p:spTree>
    <p:extLst>
      <p:ext uri="{BB962C8B-B14F-4D97-AF65-F5344CB8AC3E}">
        <p14:creationId xmlns:p14="http://schemas.microsoft.com/office/powerpoint/2010/main" val="7841573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t>FY 2010 Milestones, Outputs, and Outcomes: Thrust </a:t>
            </a:r>
            <a:r>
              <a:rPr lang="en-US" dirty="0" smtClean="0"/>
              <a:t>2 Q2</a:t>
            </a:r>
            <a:endParaRPr lang="en-US" dirty="0"/>
          </a:p>
        </p:txBody>
      </p:sp>
      <p:sp>
        <p:nvSpPr>
          <p:cNvPr id="3" name="Content Placeholder 2"/>
          <p:cNvSpPr>
            <a:spLocks noGrp="1"/>
          </p:cNvSpPr>
          <p:nvPr>
            <p:ph idx="1"/>
          </p:nvPr>
        </p:nvSpPr>
        <p:spPr/>
        <p:txBody>
          <a:bodyPr/>
          <a:lstStyle/>
          <a:p>
            <a:r>
              <a:rPr lang="en-US" b="1" dirty="0"/>
              <a:t>Output - </a:t>
            </a:r>
            <a:r>
              <a:rPr lang="en-US" dirty="0"/>
              <a:t>Develop a simulation based planning system based on leading edge techniques for creating packaging static plans. This system will use a simple world model representation, and will include a simulated world, robot models, and new sensors for delivering semantic world knowledge. (</a:t>
            </a:r>
            <a:r>
              <a:rPr lang="en-US" b="1" dirty="0">
                <a:solidFill>
                  <a:srgbClr val="FFFF00"/>
                </a:solidFill>
              </a:rPr>
              <a:t>Balakirsky</a:t>
            </a:r>
            <a:r>
              <a:rPr lang="en-US" dirty="0">
                <a:solidFill>
                  <a:srgbClr val="FFFF00"/>
                </a:solidFill>
              </a:rPr>
              <a:t>, Kootbally</a:t>
            </a:r>
            <a:r>
              <a:rPr lang="en-US" b="1" dirty="0">
                <a:solidFill>
                  <a:srgbClr val="FFFF00"/>
                </a:solidFill>
              </a:rPr>
              <a:t> </a:t>
            </a:r>
            <a:r>
              <a:rPr lang="en-US" dirty="0">
                <a:solidFill>
                  <a:srgbClr val="FFFF00"/>
                </a:solidFill>
              </a:rPr>
              <a:t>&amp; other</a:t>
            </a:r>
            <a:r>
              <a:rPr lang="en-US" b="1" dirty="0"/>
              <a:t>)</a:t>
            </a:r>
            <a:endParaRPr lang="en-US" dirty="0"/>
          </a:p>
          <a:p>
            <a:pPr marL="0" indent="0">
              <a:buNone/>
            </a:pPr>
            <a:endParaRPr lang="en-US" dirty="0"/>
          </a:p>
        </p:txBody>
      </p:sp>
    </p:spTree>
    <p:extLst>
      <p:ext uri="{BB962C8B-B14F-4D97-AF65-F5344CB8AC3E}">
        <p14:creationId xmlns:p14="http://schemas.microsoft.com/office/powerpoint/2010/main" val="5985114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smtClean="0"/>
              <a:t>FY 2010 Milestones, Outputs, and Outcomes: Thrust 3 Q2</a:t>
            </a:r>
            <a:endParaRPr lang="en-US" dirty="0"/>
          </a:p>
        </p:txBody>
      </p:sp>
      <p:sp>
        <p:nvSpPr>
          <p:cNvPr id="3" name="Content Placeholder 2"/>
          <p:cNvSpPr>
            <a:spLocks noGrp="1"/>
          </p:cNvSpPr>
          <p:nvPr>
            <p:ph idx="1"/>
          </p:nvPr>
        </p:nvSpPr>
        <p:spPr/>
        <p:txBody>
          <a:bodyPr/>
          <a:lstStyle/>
          <a:p>
            <a:r>
              <a:rPr lang="en-US" dirty="0" smtClean="0"/>
              <a:t>None</a:t>
            </a:r>
            <a:endParaRPr lang="en-US" dirty="0"/>
          </a:p>
        </p:txBody>
      </p:sp>
    </p:spTree>
    <p:extLst>
      <p:ext uri="{BB962C8B-B14F-4D97-AF65-F5344CB8AC3E}">
        <p14:creationId xmlns:p14="http://schemas.microsoft.com/office/powerpoint/2010/main" val="7379258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t>FY 2010 Milestones, Outputs, and Outcomes: Thrust </a:t>
            </a:r>
            <a:r>
              <a:rPr lang="en-US" dirty="0" smtClean="0"/>
              <a:t>1Q3</a:t>
            </a:r>
            <a:endParaRPr lang="en-US" dirty="0"/>
          </a:p>
        </p:txBody>
      </p:sp>
      <p:sp>
        <p:nvSpPr>
          <p:cNvPr id="3" name="Content Placeholder 2"/>
          <p:cNvSpPr>
            <a:spLocks noGrp="1"/>
          </p:cNvSpPr>
          <p:nvPr>
            <p:ph idx="1"/>
          </p:nvPr>
        </p:nvSpPr>
        <p:spPr/>
        <p:txBody>
          <a:bodyPr>
            <a:normAutofit/>
          </a:bodyPr>
          <a:lstStyle/>
          <a:p>
            <a:r>
              <a:rPr lang="en-US" b="1" dirty="0"/>
              <a:t>Outcome - </a:t>
            </a:r>
            <a:r>
              <a:rPr lang="en-US" dirty="0"/>
              <a:t>Project Authorization Request (PAR) accepted by IEEE and Knowledge Representation for Robotics and Automation Working Group formed. (</a:t>
            </a:r>
            <a:r>
              <a:rPr lang="en-US" b="1" dirty="0">
                <a:solidFill>
                  <a:srgbClr val="FFFF00"/>
                </a:solidFill>
              </a:rPr>
              <a:t>Schlenoff</a:t>
            </a:r>
            <a:r>
              <a:rPr lang="en-US" b="1" dirty="0"/>
              <a:t>)</a:t>
            </a:r>
            <a:endParaRPr lang="en-US" dirty="0"/>
          </a:p>
          <a:p>
            <a:endParaRPr lang="en-US" dirty="0"/>
          </a:p>
        </p:txBody>
      </p:sp>
    </p:spTree>
    <p:extLst>
      <p:ext uri="{BB962C8B-B14F-4D97-AF65-F5344CB8AC3E}">
        <p14:creationId xmlns:p14="http://schemas.microsoft.com/office/powerpoint/2010/main" val="17183783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t>FY 2010 Milestones, Outputs, and Outcomes: Thrust </a:t>
            </a:r>
            <a:r>
              <a:rPr lang="en-US" dirty="0" smtClean="0"/>
              <a:t>2 Q3</a:t>
            </a:r>
            <a:endParaRPr lang="en-US" dirty="0"/>
          </a:p>
        </p:txBody>
      </p:sp>
      <p:sp>
        <p:nvSpPr>
          <p:cNvPr id="3" name="Content Placeholder 2"/>
          <p:cNvSpPr>
            <a:spLocks noGrp="1"/>
          </p:cNvSpPr>
          <p:nvPr>
            <p:ph idx="1"/>
          </p:nvPr>
        </p:nvSpPr>
        <p:spPr/>
        <p:txBody>
          <a:bodyPr/>
          <a:lstStyle/>
          <a:p>
            <a:r>
              <a:rPr lang="en-US" b="1" dirty="0"/>
              <a:t>Output - </a:t>
            </a:r>
            <a:r>
              <a:rPr lang="en-US" dirty="0"/>
              <a:t>Deliver a tool set that allows planning and sensor processing systems to easily query and utilize the information stored in the world model. (</a:t>
            </a:r>
            <a:r>
              <a:rPr lang="en-US" b="1" dirty="0">
                <a:solidFill>
                  <a:srgbClr val="FFFF00"/>
                </a:solidFill>
              </a:rPr>
              <a:t>Kramer</a:t>
            </a:r>
            <a:r>
              <a:rPr lang="en-US" b="1" dirty="0"/>
              <a:t>)</a:t>
            </a:r>
            <a:endParaRPr lang="en-US" dirty="0"/>
          </a:p>
          <a:p>
            <a:endParaRPr lang="en-US" dirty="0"/>
          </a:p>
        </p:txBody>
      </p:sp>
    </p:spTree>
    <p:extLst>
      <p:ext uri="{BB962C8B-B14F-4D97-AF65-F5344CB8AC3E}">
        <p14:creationId xmlns:p14="http://schemas.microsoft.com/office/powerpoint/2010/main" val="36028367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smtClean="0"/>
              <a:t>FY 2010 Milestones, Outputs, and Outcomes: Thrust 3 Q3</a:t>
            </a:r>
            <a:endParaRPr lang="en-US" dirty="0"/>
          </a:p>
        </p:txBody>
      </p:sp>
      <p:sp>
        <p:nvSpPr>
          <p:cNvPr id="3" name="Content Placeholder 2"/>
          <p:cNvSpPr>
            <a:spLocks noGrp="1"/>
          </p:cNvSpPr>
          <p:nvPr>
            <p:ph idx="1"/>
          </p:nvPr>
        </p:nvSpPr>
        <p:spPr/>
        <p:txBody>
          <a:bodyPr/>
          <a:lstStyle/>
          <a:p>
            <a:r>
              <a:rPr lang="en-US" b="1" dirty="0"/>
              <a:t>Outcome - </a:t>
            </a:r>
            <a:r>
              <a:rPr lang="en-US" dirty="0"/>
              <a:t>Deliver an integrated system that allows virtual sensing of high-level semantic knowledge to be extracted from the simulation. (</a:t>
            </a:r>
            <a:r>
              <a:rPr lang="en-US" b="1" dirty="0">
                <a:solidFill>
                  <a:srgbClr val="FFFF00"/>
                </a:solidFill>
              </a:rPr>
              <a:t>Balakirsky </a:t>
            </a:r>
            <a:r>
              <a:rPr lang="en-US" dirty="0">
                <a:solidFill>
                  <a:srgbClr val="FFFF00"/>
                </a:solidFill>
              </a:rPr>
              <a:t>&amp; Kootbally &amp; Other</a:t>
            </a:r>
            <a:r>
              <a:rPr lang="en-US" b="1" dirty="0"/>
              <a:t>)</a:t>
            </a:r>
            <a:endParaRPr lang="en-US" dirty="0"/>
          </a:p>
          <a:p>
            <a:endParaRPr lang="en-US" dirty="0"/>
          </a:p>
        </p:txBody>
      </p:sp>
    </p:spTree>
    <p:extLst>
      <p:ext uri="{BB962C8B-B14F-4D97-AF65-F5344CB8AC3E}">
        <p14:creationId xmlns:p14="http://schemas.microsoft.com/office/powerpoint/2010/main" val="24729802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3"/>
          <p:cNvPicPr>
            <a:picLocks noChangeAspect="1"/>
          </p:cNvPicPr>
          <p:nvPr/>
        </p:nvPicPr>
        <p:blipFill rotWithShape="1">
          <a:blip r:embed="rId3" cstate="print">
            <a:extLst>
              <a:ext uri="{28A0092B-C50C-407E-A947-70E740481C1C}">
                <a14:useLocalDpi xmlns:a14="http://schemas.microsoft.com/office/drawing/2010/main" val="0"/>
              </a:ext>
            </a:extLst>
          </a:blip>
          <a:srcRect r="20102"/>
          <a:stretch/>
        </p:blipFill>
        <p:spPr>
          <a:xfrm>
            <a:off x="3200400" y="1661318"/>
            <a:ext cx="2590800" cy="2316163"/>
          </a:xfrm>
          <a:prstGeom prst="rect">
            <a:avLst/>
          </a:prstGeom>
        </p:spPr>
      </p:pic>
      <p:pic>
        <p:nvPicPr>
          <p:cNvPr id="1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52800" y="1819275"/>
            <a:ext cx="2286000" cy="2000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p:txBody>
          <a:bodyPr>
            <a:normAutofit fontScale="90000"/>
          </a:bodyPr>
          <a:lstStyle/>
          <a:p>
            <a:r>
              <a:rPr lang="en-US" dirty="0" smtClean="0"/>
              <a:t>Many Communities – One Data Representation?</a:t>
            </a:r>
            <a:endParaRPr lang="en-US" dirty="0"/>
          </a:p>
        </p:txBody>
      </p:sp>
      <p:sp>
        <p:nvSpPr>
          <p:cNvPr id="5" name="Content Placeholder 4"/>
          <p:cNvSpPr>
            <a:spLocks noGrp="1"/>
          </p:cNvSpPr>
          <p:nvPr>
            <p:ph idx="1"/>
          </p:nvPr>
        </p:nvSpPr>
        <p:spPr>
          <a:xfrm>
            <a:off x="457200" y="4191000"/>
            <a:ext cx="8229600" cy="2438400"/>
          </a:xfrm>
        </p:spPr>
        <p:txBody>
          <a:bodyPr>
            <a:normAutofit lnSpcReduction="10000"/>
          </a:bodyPr>
          <a:lstStyle/>
          <a:p>
            <a:r>
              <a:rPr lang="en-US" dirty="0" smtClean="0"/>
              <a:t>Part movement and component placement are</a:t>
            </a:r>
            <a:br>
              <a:rPr lang="en-US" dirty="0" smtClean="0"/>
            </a:br>
            <a:r>
              <a:rPr lang="en-US" dirty="0" smtClean="0"/>
              <a:t>needed by a large variety of communities</a:t>
            </a:r>
          </a:p>
          <a:p>
            <a:pPr lvl="1"/>
            <a:r>
              <a:rPr lang="en-US" dirty="0" smtClean="0"/>
              <a:t>“Kitting” – Staging materials used for assembly process</a:t>
            </a:r>
          </a:p>
          <a:p>
            <a:pPr lvl="1"/>
            <a:r>
              <a:rPr lang="en-US" dirty="0" smtClean="0"/>
              <a:t>Packaging – Placing components into set configurations </a:t>
            </a:r>
            <a:br>
              <a:rPr lang="en-US" dirty="0" smtClean="0"/>
            </a:br>
            <a:r>
              <a:rPr lang="en-US" dirty="0" smtClean="0"/>
              <a:t>inside containers</a:t>
            </a:r>
          </a:p>
          <a:p>
            <a:pPr lvl="1"/>
            <a:r>
              <a:rPr lang="en-US" dirty="0" smtClean="0"/>
              <a:t>Palletizing – Placing components onto pallets for shipment </a:t>
            </a:r>
            <a:br>
              <a:rPr lang="en-US" dirty="0" smtClean="0"/>
            </a:br>
            <a:r>
              <a:rPr lang="en-US" dirty="0" smtClean="0"/>
              <a:t>or movement</a:t>
            </a:r>
            <a:endParaRPr lang="en-US" dirty="0"/>
          </a:p>
        </p:txBody>
      </p:sp>
      <p:pic>
        <p:nvPicPr>
          <p:cNvPr id="12" name="Picture 2"/>
          <p:cNvPicPr>
            <a:picLocks noChangeAspect="1" noChangeArrowheads="1"/>
          </p:cNvPicPr>
          <p:nvPr/>
        </p:nvPicPr>
        <p:blipFill rotWithShape="1">
          <a:blip r:embed="rId5">
            <a:extLst>
              <a:ext uri="{28A0092B-C50C-407E-A947-70E740481C1C}">
                <a14:useLocalDpi xmlns:a14="http://schemas.microsoft.com/office/drawing/2010/main" val="0"/>
              </a:ext>
            </a:extLst>
          </a:blip>
          <a:srcRect l="-290" r="-170"/>
          <a:stretch/>
        </p:blipFill>
        <p:spPr bwMode="auto">
          <a:xfrm>
            <a:off x="1219200" y="1590675"/>
            <a:ext cx="6391924" cy="2457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457200" y="1447800"/>
            <a:ext cx="5921493" cy="2554545"/>
          </a:xfrm>
          <a:prstGeom prst="rect">
            <a:avLst/>
          </a:prstGeom>
          <a:noFill/>
        </p:spPr>
        <p:txBody>
          <a:bodyPr wrap="none" rtlCol="0">
            <a:spAutoFit/>
          </a:bodyPr>
          <a:lstStyle/>
          <a:p>
            <a:pPr marL="342900" indent="-342900">
              <a:buFont typeface="Arial" pitchFamily="34" charset="0"/>
              <a:buChar char="•"/>
            </a:pPr>
            <a:r>
              <a:rPr lang="en-US" sz="2000" dirty="0" smtClean="0">
                <a:solidFill>
                  <a:srgbClr val="FFFF00"/>
                </a:solidFill>
              </a:rPr>
              <a:t>Can a uniform data representation be developed to </a:t>
            </a:r>
            <a:br>
              <a:rPr lang="en-US" sz="2000" dirty="0" smtClean="0">
                <a:solidFill>
                  <a:srgbClr val="FFFF00"/>
                </a:solidFill>
              </a:rPr>
            </a:br>
            <a:r>
              <a:rPr lang="en-US" sz="2000" dirty="0" smtClean="0">
                <a:solidFill>
                  <a:srgbClr val="FFFF00"/>
                </a:solidFill>
              </a:rPr>
              <a:t>service all communities in:</a:t>
            </a:r>
          </a:p>
          <a:p>
            <a:pPr marL="800100" lvl="1" indent="-342900">
              <a:buFont typeface="Wingdings" pitchFamily="2" charset="2"/>
              <a:buChar char="§"/>
            </a:pPr>
            <a:r>
              <a:rPr lang="en-US" sz="2000" dirty="0" smtClean="0">
                <a:solidFill>
                  <a:srgbClr val="FFFF00"/>
                </a:solidFill>
              </a:rPr>
              <a:t>Order data</a:t>
            </a:r>
          </a:p>
          <a:p>
            <a:pPr marL="800100" lvl="1" indent="-342900">
              <a:buFont typeface="Wingdings" pitchFamily="2" charset="2"/>
              <a:buChar char="§"/>
            </a:pPr>
            <a:r>
              <a:rPr lang="en-US" sz="2000" dirty="0" smtClean="0">
                <a:solidFill>
                  <a:srgbClr val="FFFF00"/>
                </a:solidFill>
              </a:rPr>
              <a:t>Plan data</a:t>
            </a:r>
          </a:p>
          <a:p>
            <a:pPr marL="800100" lvl="1" indent="-342900">
              <a:buFont typeface="Wingdings" pitchFamily="2" charset="2"/>
              <a:buChar char="§"/>
            </a:pPr>
            <a:r>
              <a:rPr lang="en-US" sz="2000" dirty="0" smtClean="0">
                <a:solidFill>
                  <a:srgbClr val="FFFF00"/>
                </a:solidFill>
              </a:rPr>
              <a:t>Environmental information</a:t>
            </a:r>
          </a:p>
          <a:p>
            <a:pPr marL="342900" indent="-342900">
              <a:buFont typeface="Arial" pitchFamily="34" charset="0"/>
              <a:buChar char="•"/>
            </a:pPr>
            <a:r>
              <a:rPr lang="en-US" sz="2000" dirty="0" smtClean="0">
                <a:solidFill>
                  <a:srgbClr val="FFFF00"/>
                </a:solidFill>
              </a:rPr>
              <a:t>Can this representation cope with unstructured </a:t>
            </a:r>
            <a:r>
              <a:rPr lang="en-US" sz="2000" dirty="0">
                <a:solidFill>
                  <a:srgbClr val="FFFF00"/>
                </a:solidFill>
              </a:rPr>
              <a:t/>
            </a:r>
            <a:br>
              <a:rPr lang="en-US" sz="2000" dirty="0">
                <a:solidFill>
                  <a:srgbClr val="FFFF00"/>
                </a:solidFill>
              </a:rPr>
            </a:br>
            <a:r>
              <a:rPr lang="en-US" sz="2000" dirty="0" smtClean="0">
                <a:solidFill>
                  <a:srgbClr val="FFFF00"/>
                </a:solidFill>
              </a:rPr>
              <a:t>environments and work around people</a:t>
            </a:r>
          </a:p>
          <a:p>
            <a:pPr marL="342900" indent="-342900">
              <a:buFont typeface="Arial" pitchFamily="34" charset="0"/>
              <a:buChar char="•"/>
            </a:pPr>
            <a:r>
              <a:rPr lang="en-US" sz="2000" dirty="0" smtClean="0">
                <a:solidFill>
                  <a:srgbClr val="FFFF00"/>
                </a:solidFill>
              </a:rPr>
              <a:t>Can it be sharable between humans and robots</a:t>
            </a:r>
            <a:endParaRPr lang="en-US" sz="2000" dirty="0">
              <a:solidFill>
                <a:srgbClr val="FFFF00"/>
              </a:solidFill>
            </a:endParaRPr>
          </a:p>
        </p:txBody>
      </p:sp>
    </p:spTree>
    <p:extLst>
      <p:ext uri="{BB962C8B-B14F-4D97-AF65-F5344CB8AC3E}">
        <p14:creationId xmlns:p14="http://schemas.microsoft.com/office/powerpoint/2010/main" val="40836245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6" presetClass="emph" presetSubtype="0" fill="hold" nodeType="clickEffect">
                                  <p:stCondLst>
                                    <p:cond delay="0"/>
                                  </p:stCondLst>
                                  <p:childTnLst>
                                    <p:animScale>
                                      <p:cBhvr>
                                        <p:cTn id="16" dur="2000" fill="hold"/>
                                        <p:tgtEl>
                                          <p:spTgt spid="12"/>
                                        </p:tgtEl>
                                      </p:cBhvr>
                                      <p:by x="50000" y="50000"/>
                                    </p:animScale>
                                  </p:childTnLst>
                                </p:cTn>
                              </p:par>
                              <p:par>
                                <p:cTn id="17" presetID="0" presetClass="path" presetSubtype="0" accel="50000" decel="50000" fill="hold" nodeType="withEffect">
                                  <p:stCondLst>
                                    <p:cond delay="0"/>
                                  </p:stCondLst>
                                  <p:childTnLst>
                                    <p:animMotion origin="layout" path="M 1.66667E-6 -5.75989E-7 L 0.41076 -0.21721 " pathEditMode="relative" ptsTypes="AA">
                                      <p:cBhvr>
                                        <p:cTn id="18" dur="2000" fill="hold"/>
                                        <p:tgtEl>
                                          <p:spTgt spid="12"/>
                                        </p:tgtEl>
                                        <p:attrNameLst>
                                          <p:attrName>ppt_x</p:attrName>
                                          <p:attrName>ppt_y</p:attrName>
                                        </p:attrNameLst>
                                      </p:cBhvr>
                                    </p:animMotion>
                                  </p:childTnLst>
                                </p:cTn>
                              </p:par>
                              <p:par>
                                <p:cTn id="19" presetID="1" presetClass="entr" presetSubtype="0" fill="hold" grpId="0" nodeType="with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nodeType="clickEffect">
                                  <p:stCondLst>
                                    <p:cond delay="0"/>
                                  </p:stCondLst>
                                  <p:childTnLst>
                                    <p:animMotion origin="layout" path="M -8.67362E-19 -4.53389E-6 L 0.40781 0.06593 " pathEditMode="relative" ptsTypes="AA">
                                      <p:cBhvr>
                                        <p:cTn id="26" dur="2000" fill="hold"/>
                                        <p:tgtEl>
                                          <p:spTgt spid="11"/>
                                        </p:tgtEl>
                                        <p:attrNameLst>
                                          <p:attrName>ppt_x</p:attrName>
                                          <p:attrName>ppt_y</p:attrName>
                                        </p:attrNameLst>
                                      </p:cBhvr>
                                    </p:animMotion>
                                  </p:childTnLst>
                                </p:cTn>
                              </p:par>
                              <p:par>
                                <p:cTn id="27" presetID="1" presetClass="entr" presetSubtype="0" fill="hold" grpId="0" nodeType="withEffect">
                                  <p:stCondLst>
                                    <p:cond delay="0"/>
                                  </p:stCondLst>
                                  <p:childTnLst>
                                    <p:set>
                                      <p:cBhvr>
                                        <p:cTn id="28" dur="1" fill="hold">
                                          <p:stCondLst>
                                            <p:cond delay="0"/>
                                          </p:stCondLst>
                                        </p:cTn>
                                        <p:tgtEl>
                                          <p:spTgt spid="5">
                                            <p:txEl>
                                              <p:pRg st="3" end="3"/>
                                            </p:txEl>
                                          </p:spTgt>
                                        </p:tgtEl>
                                        <p:attrNameLst>
                                          <p:attrName>style.visibility</p:attrName>
                                        </p:attrNameLst>
                                      </p:cBhvr>
                                      <p:to>
                                        <p:strVal val="visible"/>
                                      </p:to>
                                    </p:set>
                                  </p:childTnLst>
                                </p:cTn>
                              </p:par>
                              <p:par>
                                <p:cTn id="29" presetID="10" presetClass="entr" presetSubtype="0" fill="hold" nodeType="with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2000"/>
                                        <p:tgtEl>
                                          <p:spTgt spid="9"/>
                                        </p:tgtEl>
                                      </p:cBhvr>
                                    </p:animEffect>
                                  </p:childTnLst>
                                </p:cTn>
                              </p:par>
                            </p:childTnLst>
                          </p:cTn>
                        </p:par>
                      </p:childTnLst>
                    </p:cTn>
                  </p:par>
                  <p:par>
                    <p:cTn id="32" fill="hold">
                      <p:stCondLst>
                        <p:cond delay="indefinite"/>
                      </p:stCondLst>
                      <p:childTnLst>
                        <p:par>
                          <p:cTn id="33" fill="hold">
                            <p:stCondLst>
                              <p:cond delay="0"/>
                            </p:stCondLst>
                            <p:childTnLst>
                              <p:par>
                                <p:cTn id="34" presetID="0" presetClass="path" presetSubtype="0" accel="50000" decel="50000" fill="hold" nodeType="clickEffect">
                                  <p:stCondLst>
                                    <p:cond delay="0"/>
                                  </p:stCondLst>
                                  <p:childTnLst>
                                    <p:animMotion origin="layout" path="M -5.27778E-6 -3.7474E-7 L 0.41666 0.40366 " pathEditMode="relative" ptsTypes="AA">
                                      <p:cBhvr>
                                        <p:cTn id="35" dur="2000" fill="hold"/>
                                        <p:tgtEl>
                                          <p:spTgt spid="9"/>
                                        </p:tgtEl>
                                        <p:attrNameLst>
                                          <p:attrName>ppt_x</p:attrName>
                                          <p:attrName>ppt_y</p:attrName>
                                        </p:attrNameLst>
                                      </p:cBhvr>
                                    </p:animMotion>
                                  </p:childTnLst>
                                </p:cTn>
                              </p:par>
                              <p:par>
                                <p:cTn id="36" presetID="10" presetClass="entr" presetSubtype="0" fill="hold" grpId="0" nodeType="with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fade">
                                      <p:cBhvr>
                                        <p:cTn id="38"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t>FY 2010 Milestones, Outputs, and Outcomes: Thrust </a:t>
            </a:r>
            <a:r>
              <a:rPr lang="en-US" dirty="0" smtClean="0"/>
              <a:t>1Q4</a:t>
            </a:r>
            <a:endParaRPr lang="en-US" dirty="0"/>
          </a:p>
        </p:txBody>
      </p:sp>
      <p:sp>
        <p:nvSpPr>
          <p:cNvPr id="3" name="Content Placeholder 2"/>
          <p:cNvSpPr>
            <a:spLocks noGrp="1"/>
          </p:cNvSpPr>
          <p:nvPr>
            <p:ph idx="1"/>
          </p:nvPr>
        </p:nvSpPr>
        <p:spPr/>
        <p:txBody>
          <a:bodyPr>
            <a:normAutofit/>
          </a:bodyPr>
          <a:lstStyle/>
          <a:p>
            <a:r>
              <a:rPr lang="en-US" b="1" dirty="0"/>
              <a:t>Output - </a:t>
            </a:r>
            <a:r>
              <a:rPr lang="en-US" dirty="0"/>
              <a:t>Develop a sample implementation of the IEEE working group’s KR as it applies to component placement  and an automatic tool for evaluating simulated performance measures. (</a:t>
            </a:r>
            <a:r>
              <a:rPr lang="en-US" b="1" dirty="0">
                <a:solidFill>
                  <a:srgbClr val="FFFF00"/>
                </a:solidFill>
              </a:rPr>
              <a:t>Schlenoff</a:t>
            </a:r>
            <a:r>
              <a:rPr lang="en-US" dirty="0">
                <a:solidFill>
                  <a:srgbClr val="FFFF00"/>
                </a:solidFill>
              </a:rPr>
              <a:t> &amp; other</a:t>
            </a:r>
            <a:r>
              <a:rPr lang="en-US" dirty="0"/>
              <a:t>)</a:t>
            </a:r>
          </a:p>
          <a:p>
            <a:endParaRPr lang="en-US" dirty="0"/>
          </a:p>
        </p:txBody>
      </p:sp>
    </p:spTree>
    <p:extLst>
      <p:ext uri="{BB962C8B-B14F-4D97-AF65-F5344CB8AC3E}">
        <p14:creationId xmlns:p14="http://schemas.microsoft.com/office/powerpoint/2010/main" val="17183783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t>FY 2010 Milestones, Outputs, and Outcomes: Thrust </a:t>
            </a:r>
            <a:r>
              <a:rPr lang="en-US" dirty="0" smtClean="0"/>
              <a:t>2 Q4</a:t>
            </a:r>
            <a:endParaRPr lang="en-US" dirty="0"/>
          </a:p>
        </p:txBody>
      </p:sp>
      <p:sp>
        <p:nvSpPr>
          <p:cNvPr id="3" name="Content Placeholder 2"/>
          <p:cNvSpPr>
            <a:spLocks noGrp="1"/>
          </p:cNvSpPr>
          <p:nvPr>
            <p:ph idx="1"/>
          </p:nvPr>
        </p:nvSpPr>
        <p:spPr/>
        <p:txBody>
          <a:bodyPr>
            <a:normAutofit/>
          </a:bodyPr>
          <a:lstStyle/>
          <a:p>
            <a:r>
              <a:rPr lang="en-US" b="1" dirty="0"/>
              <a:t>Outcome - </a:t>
            </a:r>
            <a:r>
              <a:rPr lang="en-US" dirty="0"/>
              <a:t>Deliver evaluation tools that allow various planning approaches that utilize our KR to be compared and a NIST-IR that contains performance measures for planning. (</a:t>
            </a:r>
            <a:r>
              <a:rPr lang="en-US" b="1" dirty="0">
                <a:solidFill>
                  <a:srgbClr val="FFFF00"/>
                </a:solidFill>
              </a:rPr>
              <a:t>Kramer</a:t>
            </a:r>
            <a:r>
              <a:rPr lang="en-US" b="1" dirty="0"/>
              <a:t>)</a:t>
            </a:r>
            <a:endParaRPr lang="en-US" dirty="0"/>
          </a:p>
          <a:p>
            <a:r>
              <a:rPr lang="en-US" b="1" dirty="0" smtClean="0"/>
              <a:t>Output </a:t>
            </a:r>
            <a:r>
              <a:rPr lang="en-US" b="1" dirty="0"/>
              <a:t>- </a:t>
            </a:r>
            <a:r>
              <a:rPr lang="en-US" dirty="0"/>
              <a:t>Develop a planning system capable of dynamic planning (changing the plan based on the world model). (</a:t>
            </a:r>
            <a:r>
              <a:rPr lang="en-US" b="1" dirty="0">
                <a:solidFill>
                  <a:srgbClr val="FFFF00"/>
                </a:solidFill>
              </a:rPr>
              <a:t>Balakirsky</a:t>
            </a:r>
            <a:r>
              <a:rPr lang="en-US" dirty="0">
                <a:solidFill>
                  <a:srgbClr val="FFFF00"/>
                </a:solidFill>
              </a:rPr>
              <a:t> &amp; </a:t>
            </a:r>
            <a:r>
              <a:rPr lang="en-US" b="1" dirty="0">
                <a:solidFill>
                  <a:srgbClr val="FFFF00"/>
                </a:solidFill>
              </a:rPr>
              <a:t>Kootbally</a:t>
            </a:r>
            <a:r>
              <a:rPr lang="en-US" b="1" dirty="0" smtClean="0"/>
              <a:t>)</a:t>
            </a:r>
            <a:endParaRPr lang="en-US" dirty="0"/>
          </a:p>
        </p:txBody>
      </p:sp>
    </p:spTree>
    <p:extLst>
      <p:ext uri="{BB962C8B-B14F-4D97-AF65-F5344CB8AC3E}">
        <p14:creationId xmlns:p14="http://schemas.microsoft.com/office/powerpoint/2010/main" val="36028367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smtClean="0"/>
              <a:t>FY 2010 Milestones, Outputs, and Outcomes: Thrust 3 Q4</a:t>
            </a:r>
            <a:endParaRPr lang="en-US" dirty="0"/>
          </a:p>
        </p:txBody>
      </p:sp>
      <p:sp>
        <p:nvSpPr>
          <p:cNvPr id="3" name="Content Placeholder 2"/>
          <p:cNvSpPr>
            <a:spLocks noGrp="1"/>
          </p:cNvSpPr>
          <p:nvPr>
            <p:ph idx="1"/>
          </p:nvPr>
        </p:nvSpPr>
        <p:spPr/>
        <p:txBody>
          <a:bodyPr/>
          <a:lstStyle/>
          <a:p>
            <a:r>
              <a:rPr lang="en-US" b="1" dirty="0"/>
              <a:t>Output - </a:t>
            </a:r>
            <a:r>
              <a:rPr lang="en-US" dirty="0"/>
              <a:t>Create a NIST-IR or conference paper detailing the extensions to the simulation framework. (</a:t>
            </a:r>
            <a:r>
              <a:rPr lang="en-US" b="1" dirty="0">
                <a:solidFill>
                  <a:srgbClr val="FFFF00"/>
                </a:solidFill>
              </a:rPr>
              <a:t>Balakirsky </a:t>
            </a:r>
            <a:r>
              <a:rPr lang="en-US" dirty="0">
                <a:solidFill>
                  <a:srgbClr val="FFFF00"/>
                </a:solidFill>
              </a:rPr>
              <a:t>&amp; Other</a:t>
            </a:r>
            <a:r>
              <a:rPr lang="en-US" b="1" dirty="0"/>
              <a:t>)</a:t>
            </a:r>
            <a:endParaRPr lang="en-US" dirty="0"/>
          </a:p>
          <a:p>
            <a:endParaRPr lang="en-US" dirty="0"/>
          </a:p>
        </p:txBody>
      </p:sp>
    </p:spTree>
    <p:extLst>
      <p:ext uri="{BB962C8B-B14F-4D97-AF65-F5344CB8AC3E}">
        <p14:creationId xmlns:p14="http://schemas.microsoft.com/office/powerpoint/2010/main" val="24729802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Competitions</a:t>
            </a:r>
            <a:endParaRPr lang="en-US" dirty="0"/>
          </a:p>
        </p:txBody>
      </p:sp>
      <p:sp>
        <p:nvSpPr>
          <p:cNvPr id="3" name="Content Placeholder 2"/>
          <p:cNvSpPr>
            <a:spLocks noGrp="1"/>
          </p:cNvSpPr>
          <p:nvPr>
            <p:ph idx="1"/>
          </p:nvPr>
        </p:nvSpPr>
        <p:spPr/>
        <p:txBody>
          <a:bodyPr/>
          <a:lstStyle/>
          <a:p>
            <a:r>
              <a:rPr lang="en-US" dirty="0" smtClean="0"/>
              <a:t>We have a long and successful history in competitions</a:t>
            </a:r>
          </a:p>
          <a:p>
            <a:r>
              <a:rPr lang="en-US" dirty="0" smtClean="0"/>
              <a:t>Should VMAC be continued?</a:t>
            </a:r>
          </a:p>
          <a:p>
            <a:pPr lvl="1"/>
            <a:r>
              <a:rPr lang="en-US" dirty="0" smtClean="0"/>
              <a:t>What would be the new thrust?</a:t>
            </a:r>
          </a:p>
          <a:p>
            <a:pPr lvl="1"/>
            <a:r>
              <a:rPr lang="en-US" dirty="0" smtClean="0"/>
              <a:t>Who would participate?</a:t>
            </a:r>
          </a:p>
          <a:p>
            <a:r>
              <a:rPr lang="en-US" dirty="0" smtClean="0"/>
              <a:t>If no VMAC, should we spin it off to another group?</a:t>
            </a:r>
            <a:endParaRPr lang="en-US" dirty="0"/>
          </a:p>
        </p:txBody>
      </p:sp>
    </p:spTree>
    <p:extLst>
      <p:ext uri="{BB962C8B-B14F-4D97-AF65-F5344CB8AC3E}">
        <p14:creationId xmlns:p14="http://schemas.microsoft.com/office/powerpoint/2010/main" val="113908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Management Structure</a:t>
            </a:r>
            <a:endParaRPr lang="en-US" dirty="0"/>
          </a:p>
        </p:txBody>
      </p:sp>
      <p:sp>
        <p:nvSpPr>
          <p:cNvPr id="3" name="Content Placeholder 2"/>
          <p:cNvSpPr>
            <a:spLocks noGrp="1"/>
          </p:cNvSpPr>
          <p:nvPr>
            <p:ph idx="1"/>
          </p:nvPr>
        </p:nvSpPr>
        <p:spPr/>
        <p:txBody>
          <a:bodyPr/>
          <a:lstStyle/>
          <a:p>
            <a:r>
              <a:rPr lang="en-US" dirty="0" smtClean="0"/>
              <a:t>Performance reviews are structured to take into account success of outputs and outcomes</a:t>
            </a:r>
          </a:p>
          <a:p>
            <a:endParaRPr lang="en-US" dirty="0" smtClean="0"/>
          </a:p>
          <a:p>
            <a:r>
              <a:rPr lang="en-US" i="1" smtClean="0"/>
              <a:t>Brief</a:t>
            </a:r>
            <a:r>
              <a:rPr lang="en-US" smtClean="0"/>
              <a:t> </a:t>
            </a:r>
            <a:r>
              <a:rPr lang="en-US" dirty="0" smtClean="0"/>
              <a:t>weekly meeting to discuss each task</a:t>
            </a:r>
            <a:endParaRPr lang="en-US" dirty="0"/>
          </a:p>
        </p:txBody>
      </p:sp>
    </p:spTree>
    <p:extLst>
      <p:ext uri="{BB962C8B-B14F-4D97-AF65-F5344CB8AC3E}">
        <p14:creationId xmlns:p14="http://schemas.microsoft.com/office/powerpoint/2010/main" val="6306116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 y="152400"/>
            <a:ext cx="8763000" cy="12655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457200" y="274638"/>
            <a:ext cx="8229600" cy="792162"/>
          </a:xfrm>
        </p:spPr>
        <p:txBody>
          <a:bodyPr/>
          <a:lstStyle/>
          <a:p>
            <a:r>
              <a:rPr lang="en-US" dirty="0" smtClean="0"/>
              <a:t>	Workshop</a:t>
            </a:r>
            <a:endParaRPr lang="en-US" dirty="0"/>
          </a:p>
        </p:txBody>
      </p:sp>
      <p:sp>
        <p:nvSpPr>
          <p:cNvPr id="3" name="Content Placeholder 2"/>
          <p:cNvSpPr>
            <a:spLocks noGrp="1"/>
          </p:cNvSpPr>
          <p:nvPr>
            <p:ph idx="1"/>
          </p:nvPr>
        </p:nvSpPr>
        <p:spPr/>
        <p:txBody>
          <a:bodyPr/>
          <a:lstStyle/>
          <a:p>
            <a:r>
              <a:rPr lang="en-US" dirty="0" smtClean="0"/>
              <a:t>Workshop to be held as part of MODEX show</a:t>
            </a:r>
          </a:p>
          <a:p>
            <a:pPr lvl="1"/>
            <a:r>
              <a:rPr lang="en-US" dirty="0" smtClean="0"/>
              <a:t>Bring together interests in multiple component placement communities</a:t>
            </a:r>
          </a:p>
          <a:p>
            <a:pPr lvl="1"/>
            <a:r>
              <a:rPr lang="en-US" dirty="0" smtClean="0"/>
              <a:t>Opportunity to brief community on IEEE standards work</a:t>
            </a:r>
          </a:p>
          <a:p>
            <a:pPr lvl="1"/>
            <a:r>
              <a:rPr lang="en-US" dirty="0" smtClean="0"/>
              <a:t>Opportunity to discover areas of synergy</a:t>
            </a:r>
            <a:endParaRPr lang="en-US" dirty="0"/>
          </a:p>
        </p:txBody>
      </p:sp>
    </p:spTree>
    <p:extLst>
      <p:ext uri="{BB962C8B-B14F-4D97-AF65-F5344CB8AC3E}">
        <p14:creationId xmlns:p14="http://schemas.microsoft.com/office/powerpoint/2010/main" val="67516121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71243" y="152400"/>
            <a:ext cx="4524375" cy="5438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43400" y="3048000"/>
            <a:ext cx="4924425" cy="3566546"/>
          </a:xfrm>
          <a:prstGeom prst="rect">
            <a:avLst/>
          </a:prstGeom>
        </p:spPr>
      </p:pic>
      <p:sp>
        <p:nvSpPr>
          <p:cNvPr id="2" name="Title 1"/>
          <p:cNvSpPr>
            <a:spLocks noGrp="1"/>
          </p:cNvSpPr>
          <p:nvPr>
            <p:ph type="title"/>
          </p:nvPr>
        </p:nvSpPr>
        <p:spPr>
          <a:xfrm>
            <a:off x="457200" y="-76200"/>
            <a:ext cx="8229600" cy="960438"/>
          </a:xfrm>
        </p:spPr>
        <p:txBody>
          <a:bodyPr/>
          <a:lstStyle/>
          <a:p>
            <a:r>
              <a:rPr lang="en-US" dirty="0" smtClean="0"/>
              <a:t>Previous Work</a:t>
            </a:r>
            <a:endParaRPr lang="en-US" dirty="0"/>
          </a:p>
        </p:txBody>
      </p:sp>
      <p:sp>
        <p:nvSpPr>
          <p:cNvPr id="3" name="Content Placeholder 2"/>
          <p:cNvSpPr>
            <a:spLocks noGrp="1"/>
          </p:cNvSpPr>
          <p:nvPr>
            <p:ph idx="1"/>
          </p:nvPr>
        </p:nvSpPr>
        <p:spPr>
          <a:xfrm>
            <a:off x="457200" y="914400"/>
            <a:ext cx="8229600" cy="5700146"/>
          </a:xfrm>
        </p:spPr>
        <p:txBody>
          <a:bodyPr>
            <a:normAutofit lnSpcReduction="10000"/>
          </a:bodyPr>
          <a:lstStyle/>
          <a:p>
            <a:r>
              <a:rPr lang="en-US" dirty="0" smtClean="0"/>
              <a:t>Developed knowledge models for </a:t>
            </a:r>
            <a:br>
              <a:rPr lang="en-US" dirty="0" smtClean="0"/>
            </a:br>
            <a:r>
              <a:rPr lang="en-US" dirty="0" smtClean="0"/>
              <a:t>mixed-palletizing and truck loading</a:t>
            </a:r>
          </a:p>
          <a:p>
            <a:pPr lvl="1"/>
            <a:r>
              <a:rPr lang="en-US" dirty="0" smtClean="0"/>
              <a:t>Order and plan information</a:t>
            </a:r>
          </a:p>
          <a:p>
            <a:pPr lvl="1"/>
            <a:r>
              <a:rPr lang="en-US" dirty="0" smtClean="0"/>
              <a:t>Customizable evaluation metrics</a:t>
            </a:r>
          </a:p>
          <a:p>
            <a:pPr lvl="1"/>
            <a:r>
              <a:rPr lang="en-US" dirty="0" smtClean="0"/>
              <a:t>XML schema representation</a:t>
            </a:r>
          </a:p>
          <a:p>
            <a:r>
              <a:rPr lang="en-US" dirty="0" smtClean="0"/>
              <a:t>Visualization tools</a:t>
            </a:r>
          </a:p>
          <a:p>
            <a:pPr lvl="1"/>
            <a:r>
              <a:rPr lang="en-US" dirty="0" smtClean="0"/>
              <a:t>Displays results of metrics and</a:t>
            </a:r>
            <a:br>
              <a:rPr lang="en-US" dirty="0" smtClean="0"/>
            </a:br>
            <a:r>
              <a:rPr lang="en-US" dirty="0" smtClean="0"/>
              <a:t>view of construction</a:t>
            </a:r>
          </a:p>
          <a:p>
            <a:pPr lvl="1"/>
            <a:r>
              <a:rPr lang="en-US" dirty="0" smtClean="0"/>
              <a:t>Both incremental and final</a:t>
            </a:r>
            <a:br>
              <a:rPr lang="en-US" dirty="0" smtClean="0"/>
            </a:br>
            <a:r>
              <a:rPr lang="en-US" dirty="0" smtClean="0"/>
              <a:t>statistics presented</a:t>
            </a:r>
          </a:p>
          <a:p>
            <a:r>
              <a:rPr lang="en-US" dirty="0" smtClean="0"/>
              <a:t>Planning systems for creating pallet plans </a:t>
            </a:r>
            <a:br>
              <a:rPr lang="en-US" dirty="0" smtClean="0"/>
            </a:br>
            <a:r>
              <a:rPr lang="en-US" dirty="0" smtClean="0"/>
              <a:t>and robotic construction of pallets</a:t>
            </a:r>
          </a:p>
          <a:p>
            <a:r>
              <a:rPr lang="en-US" dirty="0" smtClean="0">
                <a:solidFill>
                  <a:srgbClr val="FFFF00"/>
                </a:solidFill>
              </a:rPr>
              <a:t>Can tools be expanded to work in </a:t>
            </a:r>
            <a:br>
              <a:rPr lang="en-US" dirty="0" smtClean="0">
                <a:solidFill>
                  <a:srgbClr val="FFFF00"/>
                </a:solidFill>
              </a:rPr>
            </a:br>
            <a:r>
              <a:rPr lang="en-US" dirty="0" smtClean="0">
                <a:solidFill>
                  <a:srgbClr val="FFFF00"/>
                </a:solidFill>
              </a:rPr>
              <a:t>multiple domains?</a:t>
            </a:r>
          </a:p>
          <a:p>
            <a:r>
              <a:rPr lang="en-US" dirty="0" smtClean="0">
                <a:solidFill>
                  <a:srgbClr val="FFFF00"/>
                </a:solidFill>
              </a:rPr>
              <a:t>Can tools be an aid to human workers </a:t>
            </a:r>
            <a:br>
              <a:rPr lang="en-US" dirty="0" smtClean="0">
                <a:solidFill>
                  <a:srgbClr val="FFFF00"/>
                </a:solidFill>
              </a:rPr>
            </a:br>
            <a:r>
              <a:rPr lang="en-US" dirty="0" smtClean="0">
                <a:solidFill>
                  <a:srgbClr val="FFFF00"/>
                </a:solidFill>
              </a:rPr>
              <a:t>and robots?</a:t>
            </a:r>
            <a:endParaRPr lang="en-US" dirty="0">
              <a:solidFill>
                <a:srgbClr val="FFFF00"/>
              </a:solidFill>
            </a:endParaRPr>
          </a:p>
        </p:txBody>
      </p:sp>
      <p:pic>
        <p:nvPicPr>
          <p:cNvPr id="5" name="Picture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95800" y="1600200"/>
            <a:ext cx="3661912" cy="2752186"/>
          </a:xfrm>
          <a:prstGeom prst="rect">
            <a:avLst/>
          </a:prstGeom>
        </p:spPr>
      </p:pic>
    </p:spTree>
    <p:extLst>
      <p:ext uri="{BB962C8B-B14F-4D97-AF65-F5344CB8AC3E}">
        <p14:creationId xmlns:p14="http://schemas.microsoft.com/office/powerpoint/2010/main" val="2808609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6" presetClass="emph" presetSubtype="0" fill="hold" nodeType="clickEffect">
                                  <p:stCondLst>
                                    <p:cond delay="0"/>
                                  </p:stCondLst>
                                  <p:childTnLst>
                                    <p:animScale>
                                      <p:cBhvr>
                                        <p:cTn id="16" dur="2000" fill="hold"/>
                                        <p:tgtEl>
                                          <p:spTgt spid="1026"/>
                                        </p:tgtEl>
                                      </p:cBhvr>
                                      <p:by x="50000" y="50000"/>
                                    </p:animScale>
                                  </p:childTnLst>
                                </p:cTn>
                              </p:par>
                              <p:par>
                                <p:cTn id="17" presetID="0" presetClass="path" presetSubtype="0" accel="50000" decel="50000" fill="hold" nodeType="withEffect">
                                  <p:stCondLst>
                                    <p:cond delay="0"/>
                                  </p:stCondLst>
                                  <p:childTnLst>
                                    <p:animMotion origin="layout" path="M 2.77778E-6 5.96808E-7 L 0.02882 -0.16308 " pathEditMode="relative" rAng="0" ptsTypes="AA">
                                      <p:cBhvr>
                                        <p:cTn id="18" dur="2000" fill="hold"/>
                                        <p:tgtEl>
                                          <p:spTgt spid="1026"/>
                                        </p:tgtEl>
                                        <p:attrNameLst>
                                          <p:attrName>ppt_x</p:attrName>
                                          <p:attrName>ppt_y</p:attrName>
                                        </p:attrNameLst>
                                      </p:cBhvr>
                                      <p:rCtr x="1441" y="-8166"/>
                                    </p:animMotion>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0" presetClass="entr" presetSubtype="0" fill="hold" nodeType="with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3000"/>
                                        <p:tgtEl>
                                          <p:spTgt spid="4"/>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mph" presetSubtype="0" fill="hold" nodeType="clickEffect">
                                  <p:stCondLst>
                                    <p:cond delay="0"/>
                                  </p:stCondLst>
                                  <p:childTnLst>
                                    <p:animScale>
                                      <p:cBhvr>
                                        <p:cTn id="31" dur="3000" fill="hold"/>
                                        <p:tgtEl>
                                          <p:spTgt spid="4"/>
                                        </p:tgtEl>
                                      </p:cBhvr>
                                      <p:by x="50000" y="50000"/>
                                    </p:animScale>
                                  </p:childTnLst>
                                </p:cTn>
                              </p:par>
                              <p:par>
                                <p:cTn id="32" presetID="0" presetClass="path" presetSubtype="0" accel="50000" decel="50000" fill="hold" nodeType="withEffect">
                                  <p:stCondLst>
                                    <p:cond delay="0"/>
                                  </p:stCondLst>
                                  <p:childTnLst>
                                    <p:animMotion origin="layout" path="M -8.33333E-7 6.7777E-7 L 0.10573 -0.10433 " pathEditMode="relative" rAng="0" ptsTypes="AA">
                                      <p:cBhvr>
                                        <p:cTn id="33" dur="3000" fill="hold"/>
                                        <p:tgtEl>
                                          <p:spTgt spid="4"/>
                                        </p:tgtEl>
                                        <p:attrNameLst>
                                          <p:attrName>ppt_x</p:attrName>
                                          <p:attrName>ppt_y</p:attrName>
                                        </p:attrNameLst>
                                      </p:cBhvr>
                                      <p:rCtr x="5278" y="-5228"/>
                                    </p:animMotion>
                                  </p:childTnLst>
                                </p:cTn>
                              </p:par>
                              <p:par>
                                <p:cTn id="34" presetID="1" presetClass="entr" presetSubtype="0" fill="hold" grpId="0" nodeType="with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childTnLst>
                                </p:cTn>
                              </p:par>
                              <p:par>
                                <p:cTn id="36" presetID="10" presetClass="entr" presetSubtype="0" fill="hold" nodeType="with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fade">
                                      <p:cBhvr>
                                        <p:cTn id="38" dur="3000"/>
                                        <p:tgtEl>
                                          <p:spTgt spid="5"/>
                                        </p:tgtEl>
                                      </p:cBhvr>
                                    </p:animEffec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
                                            <p:txEl>
                                              <p:pRg st="9" end="9"/>
                                            </p:txEl>
                                          </p:spTgt>
                                        </p:tgtEl>
                                        <p:attrNameLst>
                                          <p:attrName>style.visibility</p:attrName>
                                        </p:attrNameLst>
                                      </p:cBhvr>
                                      <p:to>
                                        <p:strVal val="visible"/>
                                      </p:to>
                                    </p:set>
                                  </p:childTnLst>
                                </p:cTn>
                              </p:par>
                              <p:par>
                                <p:cTn id="45" presetID="6" presetClass="emph" presetSubtype="0" fill="hold" nodeType="withEffect">
                                  <p:stCondLst>
                                    <p:cond delay="0"/>
                                  </p:stCondLst>
                                  <p:childTnLst>
                                    <p:animScale>
                                      <p:cBhvr>
                                        <p:cTn id="46" dur="2000" fill="hold"/>
                                        <p:tgtEl>
                                          <p:spTgt spid="5"/>
                                        </p:tgtEl>
                                      </p:cBhvr>
                                      <p:by x="60000" y="60000"/>
                                    </p:animScale>
                                  </p:childTnLst>
                                </p:cTn>
                              </p:par>
                              <p:par>
                                <p:cTn id="47" presetID="0" presetClass="path" presetSubtype="0" accel="50000" decel="50000" fill="hold" nodeType="withEffect">
                                  <p:stCondLst>
                                    <p:cond delay="0"/>
                                  </p:stCondLst>
                                  <p:childTnLst>
                                    <p:animMotion origin="layout" path="M -2.77778E-7 3.42124E-6 L 0.15816 0.42123 " pathEditMode="relative" rAng="0" ptsTypes="AA">
                                      <p:cBhvr>
                                        <p:cTn id="48" dur="2000" fill="hold"/>
                                        <p:tgtEl>
                                          <p:spTgt spid="5"/>
                                        </p:tgtEl>
                                        <p:attrNameLst>
                                          <p:attrName>ppt_x</p:attrName>
                                          <p:attrName>ppt_y</p:attrName>
                                        </p:attrNameLst>
                                      </p:cBhvr>
                                      <p:rCtr x="7899" y="2105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3384" y="304800"/>
            <a:ext cx="4470400" cy="335280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53384" y="2438400"/>
            <a:ext cx="4441952" cy="3331464"/>
          </a:xfrm>
          <a:prstGeom prst="rect">
            <a:avLst/>
          </a:prstGeom>
        </p:spPr>
      </p:pic>
      <p:sp>
        <p:nvSpPr>
          <p:cNvPr id="2" name="Title 1"/>
          <p:cNvSpPr>
            <a:spLocks noGrp="1"/>
          </p:cNvSpPr>
          <p:nvPr>
            <p:ph type="title"/>
          </p:nvPr>
        </p:nvSpPr>
        <p:spPr/>
        <p:txBody>
          <a:bodyPr>
            <a:normAutofit fontScale="90000"/>
          </a:bodyPr>
          <a:lstStyle/>
          <a:p>
            <a:r>
              <a:rPr lang="en-US" dirty="0" smtClean="0"/>
              <a:t>Benefits of </a:t>
            </a:r>
            <a:br>
              <a:rPr lang="en-US" dirty="0" smtClean="0"/>
            </a:br>
            <a:r>
              <a:rPr lang="en-US" dirty="0" smtClean="0"/>
              <a:t>Simulation</a:t>
            </a:r>
            <a:endParaRPr lang="en-US" dirty="0"/>
          </a:p>
        </p:txBody>
      </p:sp>
      <p:pic>
        <p:nvPicPr>
          <p:cNvPr id="3074" name="Picture 2"/>
          <p:cNvPicPr>
            <a:picLocks noChangeAspect="1" noChangeArrowheads="1"/>
          </p:cNvPicPr>
          <p:nvPr/>
        </p:nvPicPr>
        <p:blipFill rotWithShape="1">
          <a:blip r:embed="rId5">
            <a:extLst>
              <a:ext uri="{28A0092B-C50C-407E-A947-70E740481C1C}">
                <a14:useLocalDpi xmlns:a14="http://schemas.microsoft.com/office/drawing/2010/main" val="0"/>
              </a:ext>
            </a:extLst>
          </a:blip>
          <a:srcRect r="17910"/>
          <a:stretch/>
        </p:blipFill>
        <p:spPr bwMode="auto">
          <a:xfrm>
            <a:off x="4454124" y="1371600"/>
            <a:ext cx="4441212" cy="2975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ontent Placeholder 2"/>
          <p:cNvSpPr>
            <a:spLocks noGrp="1"/>
          </p:cNvSpPr>
          <p:nvPr>
            <p:ph idx="1"/>
          </p:nvPr>
        </p:nvSpPr>
        <p:spPr>
          <a:xfrm>
            <a:off x="152400" y="1600200"/>
            <a:ext cx="8229600" cy="5029200"/>
          </a:xfrm>
        </p:spPr>
        <p:txBody>
          <a:bodyPr>
            <a:normAutofit lnSpcReduction="10000"/>
          </a:bodyPr>
          <a:lstStyle/>
          <a:p>
            <a:r>
              <a:rPr lang="en-US" dirty="0" smtClean="0"/>
              <a:t>Much of the development and</a:t>
            </a:r>
            <a:br>
              <a:rPr lang="en-US" dirty="0" smtClean="0"/>
            </a:br>
            <a:r>
              <a:rPr lang="en-US" dirty="0" smtClean="0"/>
              <a:t>test of these representations </a:t>
            </a:r>
            <a:br>
              <a:rPr lang="en-US" dirty="0" smtClean="0"/>
            </a:br>
            <a:r>
              <a:rPr lang="en-US" dirty="0" smtClean="0"/>
              <a:t>may be performed in simulation</a:t>
            </a:r>
          </a:p>
          <a:p>
            <a:r>
              <a:rPr lang="en-US" dirty="0" smtClean="0"/>
              <a:t>Provides access to sensors that </a:t>
            </a:r>
            <a:br>
              <a:rPr lang="en-US" dirty="0" smtClean="0"/>
            </a:br>
            <a:r>
              <a:rPr lang="en-US" dirty="0" smtClean="0"/>
              <a:t>do not currently exist (e.g. victim </a:t>
            </a:r>
            <a:br>
              <a:rPr lang="en-US" dirty="0" smtClean="0"/>
            </a:br>
            <a:r>
              <a:rPr lang="en-US" dirty="0" smtClean="0"/>
              <a:t>sensor shown in picture)</a:t>
            </a:r>
          </a:p>
          <a:p>
            <a:r>
              <a:rPr lang="en-US" dirty="0" smtClean="0"/>
              <a:t>Provides access to expensive </a:t>
            </a:r>
            <a:br>
              <a:rPr lang="en-US" dirty="0" smtClean="0"/>
            </a:br>
            <a:r>
              <a:rPr lang="en-US" dirty="0" smtClean="0"/>
              <a:t>and dangerous hardware</a:t>
            </a:r>
          </a:p>
          <a:p>
            <a:r>
              <a:rPr lang="en-US" dirty="0" smtClean="0"/>
              <a:t>Provides safe human/robot interaction</a:t>
            </a:r>
          </a:p>
          <a:p>
            <a:r>
              <a:rPr lang="en-US" dirty="0" smtClean="0">
                <a:solidFill>
                  <a:srgbClr val="FFFF00"/>
                </a:solidFill>
              </a:rPr>
              <a:t>We will experiment with data representations, </a:t>
            </a:r>
            <a:br>
              <a:rPr lang="en-US" dirty="0" smtClean="0">
                <a:solidFill>
                  <a:srgbClr val="FFFF00"/>
                </a:solidFill>
              </a:rPr>
            </a:br>
            <a:r>
              <a:rPr lang="en-US" dirty="0" smtClean="0">
                <a:solidFill>
                  <a:srgbClr val="FFFF00"/>
                </a:solidFill>
              </a:rPr>
              <a:t>planning systems, performance metrics, and </a:t>
            </a:r>
            <a:br>
              <a:rPr lang="en-US" dirty="0" smtClean="0">
                <a:solidFill>
                  <a:srgbClr val="FFFF00"/>
                </a:solidFill>
              </a:rPr>
            </a:br>
            <a:r>
              <a:rPr lang="en-US" dirty="0" smtClean="0">
                <a:solidFill>
                  <a:srgbClr val="FFFF00"/>
                </a:solidFill>
              </a:rPr>
              <a:t>test methods all in simulation </a:t>
            </a:r>
            <a:r>
              <a:rPr lang="en-US" smtClean="0">
                <a:solidFill>
                  <a:srgbClr val="FFFF00"/>
                </a:solidFill>
              </a:rPr>
              <a:t>before </a:t>
            </a:r>
            <a:br>
              <a:rPr lang="en-US" smtClean="0">
                <a:solidFill>
                  <a:srgbClr val="FFFF00"/>
                </a:solidFill>
              </a:rPr>
            </a:br>
            <a:r>
              <a:rPr lang="en-US" smtClean="0">
                <a:solidFill>
                  <a:srgbClr val="FFFF00"/>
                </a:solidFill>
              </a:rPr>
              <a:t>transitioning to </a:t>
            </a:r>
            <a:r>
              <a:rPr lang="en-US" dirty="0" smtClean="0">
                <a:solidFill>
                  <a:srgbClr val="FFFF00"/>
                </a:solidFill>
              </a:rPr>
              <a:t>actual hardware</a:t>
            </a:r>
            <a:endParaRPr lang="en-US" dirty="0">
              <a:solidFill>
                <a:srgbClr val="FFFF00"/>
              </a:solidFill>
            </a:endParaRPr>
          </a:p>
        </p:txBody>
      </p:sp>
    </p:spTree>
    <p:extLst>
      <p:ext uri="{BB962C8B-B14F-4D97-AF65-F5344CB8AC3E}">
        <p14:creationId xmlns:p14="http://schemas.microsoft.com/office/powerpoint/2010/main" val="3506598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par>
                                <p:cTn id="17" presetID="6" presetClass="emph" presetSubtype="0" fill="hold" nodeType="withEffect">
                                  <p:stCondLst>
                                    <p:cond delay="0"/>
                                  </p:stCondLst>
                                  <p:childTnLst>
                                    <p:animScale>
                                      <p:cBhvr>
                                        <p:cTn id="18" dur="2000" fill="hold"/>
                                        <p:tgtEl>
                                          <p:spTgt spid="4"/>
                                        </p:tgtEl>
                                      </p:cBhvr>
                                      <p:by x="60000" y="60000"/>
                                    </p:animScale>
                                  </p:childTnLst>
                                </p:cTn>
                              </p:par>
                              <p:par>
                                <p:cTn id="19" presetID="0" presetClass="path" presetSubtype="0" accel="50000" decel="50000" fill="hold" nodeType="withEffect">
                                  <p:stCondLst>
                                    <p:cond delay="0"/>
                                  </p:stCondLst>
                                  <p:childTnLst>
                                    <p:animMotion origin="layout" path="M 8.33333E-6 -5.4985E-6 L 0.08542 -0.11914 " pathEditMode="relative" ptsTypes="AA">
                                      <p:cBhvr>
                                        <p:cTn id="20" dur="2000" fill="hold"/>
                                        <p:tgtEl>
                                          <p:spTgt spid="4"/>
                                        </p:tgtEl>
                                        <p:attrNameLst>
                                          <p:attrName>ppt_x</p:attrName>
                                          <p:attrName>ppt_y</p:attrName>
                                        </p:attrNameLst>
                                      </p:cBhvr>
                                    </p:animMotion>
                                  </p:childTnLst>
                                </p:cTn>
                              </p:par>
                              <p:par>
                                <p:cTn id="21" presetID="10" presetClass="entr" presetSubtype="0" fill="hold"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3000"/>
                                        <p:tgtEl>
                                          <p:spTgt spid="5"/>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childTnLst>
                                </p:cTn>
                              </p:par>
                              <p:par>
                                <p:cTn id="28" presetID="6" presetClass="emph" presetSubtype="0" fill="hold" nodeType="withEffect">
                                  <p:stCondLst>
                                    <p:cond delay="0"/>
                                  </p:stCondLst>
                                  <p:childTnLst>
                                    <p:animScale>
                                      <p:cBhvr>
                                        <p:cTn id="29" dur="2000" fill="hold"/>
                                        <p:tgtEl>
                                          <p:spTgt spid="5"/>
                                        </p:tgtEl>
                                      </p:cBhvr>
                                      <p:by x="60000" y="60000"/>
                                    </p:animScale>
                                  </p:childTnLst>
                                </p:cTn>
                              </p:par>
                              <p:par>
                                <p:cTn id="30" presetID="0" presetClass="path" presetSubtype="0" accel="50000" decel="50000" fill="hold" nodeType="withEffect">
                                  <p:stCondLst>
                                    <p:cond delay="0"/>
                                  </p:stCondLst>
                                  <p:childTnLst>
                                    <p:animMotion origin="layout" path="M -1.11111E-6 -4.37659E-6 L 0.08681 -0.09831 " pathEditMode="relative" rAng="0" ptsTypes="AA">
                                      <p:cBhvr>
                                        <p:cTn id="31" dur="2000" fill="hold"/>
                                        <p:tgtEl>
                                          <p:spTgt spid="5"/>
                                        </p:tgtEl>
                                        <p:attrNameLst>
                                          <p:attrName>ppt_x</p:attrName>
                                          <p:attrName>ppt_y</p:attrName>
                                        </p:attrNameLst>
                                      </p:cBhvr>
                                      <p:rCtr x="4340" y="-4927"/>
                                    </p:animMotion>
                                  </p:childTnLst>
                                </p:cTn>
                              </p:par>
                              <p:par>
                                <p:cTn id="32" presetID="10" presetClass="entr" presetSubtype="0" fill="hold" nodeType="withEffect">
                                  <p:stCondLst>
                                    <p:cond delay="0"/>
                                  </p:stCondLst>
                                  <p:childTnLst>
                                    <p:set>
                                      <p:cBhvr>
                                        <p:cTn id="33" dur="1" fill="hold">
                                          <p:stCondLst>
                                            <p:cond delay="0"/>
                                          </p:stCondLst>
                                        </p:cTn>
                                        <p:tgtEl>
                                          <p:spTgt spid="3074"/>
                                        </p:tgtEl>
                                        <p:attrNameLst>
                                          <p:attrName>style.visibility</p:attrName>
                                        </p:attrNameLst>
                                      </p:cBhvr>
                                      <p:to>
                                        <p:strVal val="visible"/>
                                      </p:to>
                                    </p:set>
                                    <p:animEffect transition="in" filter="fade">
                                      <p:cBhvr>
                                        <p:cTn id="34" dur="3000"/>
                                        <p:tgtEl>
                                          <p:spTgt spid="3074"/>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4" end="4"/>
                                            </p:txEl>
                                          </p:spTgt>
                                        </p:tgtEl>
                                        <p:attrNameLst>
                                          <p:attrName>style.visibility</p:attrName>
                                        </p:attrNameLst>
                                      </p:cBhvr>
                                      <p:to>
                                        <p:strVal val="visible"/>
                                      </p:to>
                                    </p:set>
                                  </p:childTnLst>
                                </p:cTn>
                              </p:par>
                              <p:par>
                                <p:cTn id="39" presetID="6" presetClass="emph" presetSubtype="0" fill="hold" nodeType="withEffect">
                                  <p:stCondLst>
                                    <p:cond delay="0"/>
                                  </p:stCondLst>
                                  <p:childTnLst>
                                    <p:animScale>
                                      <p:cBhvr>
                                        <p:cTn id="40" dur="2000" fill="hold"/>
                                        <p:tgtEl>
                                          <p:spTgt spid="3074"/>
                                        </p:tgtEl>
                                      </p:cBhvr>
                                      <p:by x="60000" y="60000"/>
                                    </p:animScale>
                                  </p:childTnLst>
                                </p:cTn>
                              </p:par>
                              <p:par>
                                <p:cTn id="41" presetID="0" presetClass="path" presetSubtype="0" accel="50000" decel="50000" fill="hold" nodeType="withEffect">
                                  <p:stCondLst>
                                    <p:cond delay="0"/>
                                  </p:stCondLst>
                                  <p:childTnLst>
                                    <p:animMotion origin="layout" path="M -1.11111E-6 1.16354E-6 L 0.08681 0.38283 " pathEditMode="relative" rAng="0" ptsTypes="AA">
                                      <p:cBhvr>
                                        <p:cTn id="42" dur="2000" fill="hold"/>
                                        <p:tgtEl>
                                          <p:spTgt spid="3074"/>
                                        </p:tgtEl>
                                        <p:attrNameLst>
                                          <p:attrName>ppt_x</p:attrName>
                                          <p:attrName>ppt_y</p:attrName>
                                        </p:attrNameLst>
                                      </p:cBhvr>
                                      <p:rCtr x="4340" y="1913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Thrust 1: Knowledge Representation</a:t>
            </a:r>
            <a:endParaRPr lang="en-US" dirty="0"/>
          </a:p>
        </p:txBody>
      </p:sp>
      <p:sp>
        <p:nvSpPr>
          <p:cNvPr id="3" name="Content Placeholder 2"/>
          <p:cNvSpPr>
            <a:spLocks noGrp="1"/>
          </p:cNvSpPr>
          <p:nvPr>
            <p:ph idx="1"/>
          </p:nvPr>
        </p:nvSpPr>
        <p:spPr/>
        <p:txBody>
          <a:bodyPr/>
          <a:lstStyle/>
          <a:p>
            <a:r>
              <a:rPr lang="en-US" dirty="0" smtClean="0"/>
              <a:t>Develop standard representations for world knowledge and plan knowledge</a:t>
            </a:r>
          </a:p>
          <a:p>
            <a:r>
              <a:rPr lang="en-US" dirty="0" smtClean="0"/>
              <a:t>Design implementation that will represent knowledge for assembly tasks requiring rapid re-tasking</a:t>
            </a:r>
          </a:p>
          <a:p>
            <a:pPr lvl="1"/>
            <a:r>
              <a:rPr lang="en-US" dirty="0" smtClean="0"/>
              <a:t>Compliant with IEEE working group</a:t>
            </a:r>
          </a:p>
          <a:p>
            <a:r>
              <a:rPr lang="en-US" dirty="0" smtClean="0"/>
              <a:t>Define performance requirements for knowledge</a:t>
            </a:r>
          </a:p>
          <a:p>
            <a:pPr lvl="1"/>
            <a:r>
              <a:rPr lang="en-US" dirty="0" smtClean="0"/>
              <a:t>Develop performance methods and metrics</a:t>
            </a:r>
          </a:p>
          <a:p>
            <a:pPr lvl="1"/>
            <a:r>
              <a:rPr lang="en-US" dirty="0" smtClean="0"/>
              <a:t>Best practices document?</a:t>
            </a:r>
            <a:endParaRPr lang="en-US" dirty="0"/>
          </a:p>
        </p:txBody>
      </p:sp>
    </p:spTree>
    <p:extLst>
      <p:ext uri="{BB962C8B-B14F-4D97-AF65-F5344CB8AC3E}">
        <p14:creationId xmlns:p14="http://schemas.microsoft.com/office/powerpoint/2010/main" val="22878309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Thrust 2: Planning</a:t>
            </a:r>
            <a:endParaRPr lang="en-US" dirty="0"/>
          </a:p>
        </p:txBody>
      </p:sp>
      <p:sp>
        <p:nvSpPr>
          <p:cNvPr id="3" name="Content Placeholder 2"/>
          <p:cNvSpPr>
            <a:spLocks noGrp="1"/>
          </p:cNvSpPr>
          <p:nvPr>
            <p:ph idx="1"/>
          </p:nvPr>
        </p:nvSpPr>
        <p:spPr/>
        <p:txBody>
          <a:bodyPr/>
          <a:lstStyle/>
          <a:p>
            <a:r>
              <a:rPr lang="en-US" dirty="0" smtClean="0"/>
              <a:t>Utilize our knowledge representation to create a planning system for component placement</a:t>
            </a:r>
          </a:p>
          <a:p>
            <a:r>
              <a:rPr lang="en-US" dirty="0" smtClean="0"/>
              <a:t>Investigate standard representations for plan input and output</a:t>
            </a:r>
          </a:p>
          <a:p>
            <a:r>
              <a:rPr lang="en-US" dirty="0"/>
              <a:t>Define performance requirements for </a:t>
            </a:r>
            <a:r>
              <a:rPr lang="en-US" dirty="0" smtClean="0"/>
              <a:t>plan</a:t>
            </a:r>
            <a:endParaRPr lang="en-US" dirty="0"/>
          </a:p>
          <a:p>
            <a:pPr lvl="1"/>
            <a:r>
              <a:rPr lang="en-US" dirty="0"/>
              <a:t>Develop performance methods and metrics</a:t>
            </a:r>
          </a:p>
          <a:p>
            <a:pPr lvl="1"/>
            <a:r>
              <a:rPr lang="en-US" dirty="0"/>
              <a:t>Best practices document</a:t>
            </a:r>
            <a:r>
              <a:rPr lang="en-US" dirty="0" smtClean="0"/>
              <a:t>?</a:t>
            </a:r>
          </a:p>
          <a:p>
            <a:r>
              <a:rPr lang="en-US" dirty="0" smtClean="0"/>
              <a:t>Develop tools for plan evaluation</a:t>
            </a:r>
            <a:endParaRPr lang="en-US" dirty="0"/>
          </a:p>
          <a:p>
            <a:endParaRPr lang="en-US" dirty="0"/>
          </a:p>
        </p:txBody>
      </p:sp>
    </p:spTree>
    <p:extLst>
      <p:ext uri="{BB962C8B-B14F-4D97-AF65-F5344CB8AC3E}">
        <p14:creationId xmlns:p14="http://schemas.microsoft.com/office/powerpoint/2010/main" val="1647150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Thrust 3: Simulation</a:t>
            </a:r>
            <a:endParaRPr lang="en-US" dirty="0"/>
          </a:p>
        </p:txBody>
      </p:sp>
      <p:sp>
        <p:nvSpPr>
          <p:cNvPr id="3" name="Content Placeholder 2"/>
          <p:cNvSpPr>
            <a:spLocks noGrp="1"/>
          </p:cNvSpPr>
          <p:nvPr>
            <p:ph idx="1"/>
          </p:nvPr>
        </p:nvSpPr>
        <p:spPr/>
        <p:txBody>
          <a:bodyPr/>
          <a:lstStyle/>
          <a:p>
            <a:r>
              <a:rPr lang="en-US" dirty="0" smtClean="0"/>
              <a:t>Develop new sensors to simulate non-existent vision processing capabilities</a:t>
            </a:r>
          </a:p>
          <a:p>
            <a:r>
              <a:rPr lang="en-US" dirty="0" smtClean="0"/>
              <a:t>Develop world and robots necessary for plan execution</a:t>
            </a:r>
          </a:p>
          <a:p>
            <a:r>
              <a:rPr lang="en-US" dirty="0" smtClean="0"/>
              <a:t>Examine human/robot cooperation</a:t>
            </a:r>
            <a:endParaRPr lang="en-US" dirty="0"/>
          </a:p>
        </p:txBody>
      </p:sp>
    </p:spTree>
    <p:extLst>
      <p:ext uri="{BB962C8B-B14F-4D97-AF65-F5344CB8AC3E}">
        <p14:creationId xmlns:p14="http://schemas.microsoft.com/office/powerpoint/2010/main" val="15184823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Personnel Allocations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383075440"/>
              </p:ext>
            </p:extLst>
          </p:nvPr>
        </p:nvGraphicFramePr>
        <p:xfrm>
          <a:off x="3505200" y="1828800"/>
          <a:ext cx="2743200" cy="2595880"/>
        </p:xfrm>
        <a:graphic>
          <a:graphicData uri="http://schemas.openxmlformats.org/drawingml/2006/table">
            <a:tbl>
              <a:tblPr firstRow="1" bandRow="1">
                <a:tableStyleId>{5C22544A-7EE6-4342-B048-85BDC9FD1C3A}</a:tableStyleId>
              </a:tblPr>
              <a:tblGrid>
                <a:gridCol w="1371600"/>
                <a:gridCol w="1371600"/>
              </a:tblGrid>
              <a:tr h="370840">
                <a:tc>
                  <a:txBody>
                    <a:bodyPr/>
                    <a:lstStyle/>
                    <a:p>
                      <a:pPr algn="ctr"/>
                      <a:r>
                        <a:rPr lang="en-US" dirty="0" smtClean="0"/>
                        <a:t>Name</a:t>
                      </a:r>
                      <a:endParaRPr lang="en-US" dirty="0"/>
                    </a:p>
                  </a:txBody>
                  <a:tcPr/>
                </a:tc>
                <a:tc>
                  <a:txBody>
                    <a:bodyPr/>
                    <a:lstStyle/>
                    <a:p>
                      <a:pPr algn="ctr"/>
                      <a:r>
                        <a:rPr lang="en-US" dirty="0" smtClean="0"/>
                        <a:t>Totals</a:t>
                      </a:r>
                      <a:endParaRPr lang="en-US" dirty="0"/>
                    </a:p>
                  </a:txBody>
                  <a:tcPr/>
                </a:tc>
              </a:tr>
              <a:tr h="370840">
                <a:tc>
                  <a:txBody>
                    <a:bodyPr/>
                    <a:lstStyle/>
                    <a:p>
                      <a:r>
                        <a:rPr lang="en-US" dirty="0" smtClean="0"/>
                        <a:t>Balakirsky</a:t>
                      </a:r>
                      <a:endParaRPr lang="en-US" dirty="0"/>
                    </a:p>
                  </a:txBody>
                  <a:tcPr/>
                </a:tc>
                <a:tc>
                  <a:txBody>
                    <a:bodyPr/>
                    <a:lstStyle/>
                    <a:p>
                      <a:pPr algn="ctr"/>
                      <a:r>
                        <a:rPr lang="en-US" dirty="0" smtClean="0"/>
                        <a:t>75%</a:t>
                      </a:r>
                    </a:p>
                  </a:txBody>
                  <a:tcPr/>
                </a:tc>
              </a:tr>
              <a:tr h="370840">
                <a:tc>
                  <a:txBody>
                    <a:bodyPr/>
                    <a:lstStyle/>
                    <a:p>
                      <a:r>
                        <a:rPr lang="en-US" dirty="0" smtClean="0"/>
                        <a:t>Kootbally</a:t>
                      </a:r>
                    </a:p>
                  </a:txBody>
                  <a:tcPr/>
                </a:tc>
                <a:tc>
                  <a:txBody>
                    <a:bodyPr/>
                    <a:lstStyle/>
                    <a:p>
                      <a:pPr algn="ctr"/>
                      <a:r>
                        <a:rPr lang="en-US" dirty="0" smtClean="0"/>
                        <a:t>50%</a:t>
                      </a:r>
                      <a:endParaRPr lang="en-US" dirty="0"/>
                    </a:p>
                  </a:txBody>
                  <a:tcPr/>
                </a:tc>
              </a:tr>
              <a:tr h="370840">
                <a:tc>
                  <a:txBody>
                    <a:bodyPr/>
                    <a:lstStyle/>
                    <a:p>
                      <a:r>
                        <a:rPr lang="en-US" dirty="0" smtClean="0"/>
                        <a:t>Kramer</a:t>
                      </a:r>
                      <a:endParaRPr lang="en-US" dirty="0"/>
                    </a:p>
                  </a:txBody>
                  <a:tcPr/>
                </a:tc>
                <a:tc>
                  <a:txBody>
                    <a:bodyPr/>
                    <a:lstStyle/>
                    <a:p>
                      <a:pPr algn="ctr"/>
                      <a:r>
                        <a:rPr lang="en-US" dirty="0" smtClean="0"/>
                        <a:t>50%</a:t>
                      </a:r>
                      <a:endParaRPr lang="en-US" dirty="0"/>
                    </a:p>
                  </a:txBody>
                  <a:tcPr/>
                </a:tc>
              </a:tr>
              <a:tr h="370840">
                <a:tc>
                  <a:txBody>
                    <a:bodyPr/>
                    <a:lstStyle/>
                    <a:p>
                      <a:r>
                        <a:rPr lang="en-US" dirty="0" smtClean="0"/>
                        <a:t>Madhavan</a:t>
                      </a:r>
                      <a:r>
                        <a:rPr lang="en-US" baseline="30000" dirty="0" smtClean="0"/>
                        <a:t>1</a:t>
                      </a:r>
                      <a:endParaRPr lang="en-US" baseline="30000" dirty="0"/>
                    </a:p>
                  </a:txBody>
                  <a:tcPr/>
                </a:tc>
                <a:tc>
                  <a:txBody>
                    <a:bodyPr/>
                    <a:lstStyle/>
                    <a:p>
                      <a:pPr algn="ctr"/>
                      <a:r>
                        <a:rPr lang="en-US" dirty="0" smtClean="0"/>
                        <a:t>33%</a:t>
                      </a:r>
                      <a:endParaRPr lang="en-US" dirty="0"/>
                    </a:p>
                  </a:txBody>
                  <a:tcPr/>
                </a:tc>
              </a:tr>
              <a:tr h="370840">
                <a:tc>
                  <a:txBody>
                    <a:bodyPr/>
                    <a:lstStyle/>
                    <a:p>
                      <a:r>
                        <a:rPr lang="en-US" dirty="0" smtClean="0"/>
                        <a:t>Schlenoff</a:t>
                      </a:r>
                      <a:endParaRPr lang="en-US" dirty="0"/>
                    </a:p>
                  </a:txBody>
                  <a:tcPr/>
                </a:tc>
                <a:tc>
                  <a:txBody>
                    <a:bodyPr/>
                    <a:lstStyle/>
                    <a:p>
                      <a:pPr algn="ctr"/>
                      <a:r>
                        <a:rPr lang="en-US" dirty="0" smtClean="0"/>
                        <a:t>25%</a:t>
                      </a:r>
                      <a:endParaRPr lang="en-US" dirty="0"/>
                    </a:p>
                  </a:txBody>
                  <a:tcPr/>
                </a:tc>
              </a:tr>
              <a:tr h="370840">
                <a:tc>
                  <a:txBody>
                    <a:bodyPr/>
                    <a:lstStyle/>
                    <a:p>
                      <a:r>
                        <a:rPr lang="en-US" dirty="0" smtClean="0"/>
                        <a:t>Unknown</a:t>
                      </a:r>
                      <a:endParaRPr lang="en-US" dirty="0"/>
                    </a:p>
                  </a:txBody>
                  <a:tcPr/>
                </a:tc>
                <a:tc>
                  <a:txBody>
                    <a:bodyPr/>
                    <a:lstStyle/>
                    <a:p>
                      <a:pPr algn="ctr"/>
                      <a:r>
                        <a:rPr lang="en-US" dirty="0" smtClean="0"/>
                        <a:t>40%</a:t>
                      </a:r>
                      <a:endParaRPr lang="en-US" dirty="0"/>
                    </a:p>
                  </a:txBody>
                  <a:tcPr/>
                </a:tc>
              </a:tr>
            </a:tbl>
          </a:graphicData>
        </a:graphic>
      </p:graphicFrame>
      <p:sp>
        <p:nvSpPr>
          <p:cNvPr id="5" name="TextBox 4"/>
          <p:cNvSpPr txBox="1"/>
          <p:nvPr/>
        </p:nvSpPr>
        <p:spPr>
          <a:xfrm>
            <a:off x="914400" y="4648200"/>
            <a:ext cx="3114122" cy="369332"/>
          </a:xfrm>
          <a:prstGeom prst="rect">
            <a:avLst/>
          </a:prstGeom>
          <a:noFill/>
        </p:spPr>
        <p:txBody>
          <a:bodyPr wrap="none" rtlCol="0">
            <a:spAutoFit/>
          </a:bodyPr>
          <a:lstStyle/>
          <a:p>
            <a:r>
              <a:rPr lang="en-US" baseline="30000" dirty="0" smtClean="0"/>
              <a:t>1</a:t>
            </a:r>
            <a:r>
              <a:rPr lang="en-US" dirty="0" smtClean="0"/>
              <a:t> Raj is not 33% for entire year</a:t>
            </a:r>
            <a:endParaRPr lang="en-US" dirty="0"/>
          </a:p>
        </p:txBody>
      </p:sp>
    </p:spTree>
    <p:extLst>
      <p:ext uri="{BB962C8B-B14F-4D97-AF65-F5344CB8AC3E}">
        <p14:creationId xmlns:p14="http://schemas.microsoft.com/office/powerpoint/2010/main" val="431158185"/>
      </p:ext>
    </p:extLst>
  </p:cSld>
  <p:clrMapOvr>
    <a:masterClrMapping/>
  </p:clrMapOvr>
</p:sld>
</file>

<file path=ppt/theme/theme1.xml><?xml version="1.0" encoding="utf-8"?>
<a:theme xmlns:a="http://schemas.openxmlformats.org/drawingml/2006/main" name="Thatch">
  <a:themeElements>
    <a:clrScheme name="Thatch">
      <a:dk1>
        <a:sysClr val="windowText" lastClr="000000"/>
      </a:dk1>
      <a:lt1>
        <a:sysClr val="window" lastClr="FFFFFF"/>
      </a:lt1>
      <a:dk2>
        <a:srgbClr val="1D3641"/>
      </a:dk2>
      <a:lt2>
        <a:srgbClr val="DFE6D0"/>
      </a:lt2>
      <a:accent1>
        <a:srgbClr val="759AA5"/>
      </a:accent1>
      <a:accent2>
        <a:srgbClr val="CFC60D"/>
      </a:accent2>
      <a:accent3>
        <a:srgbClr val="99987F"/>
      </a:accent3>
      <a:accent4>
        <a:srgbClr val="90AC97"/>
      </a:accent4>
      <a:accent5>
        <a:srgbClr val="FFAD1C"/>
      </a:accent5>
      <a:accent6>
        <a:srgbClr val="B9AB6F"/>
      </a:accent6>
      <a:hlink>
        <a:srgbClr val="66AACD"/>
      </a:hlink>
      <a:folHlink>
        <a:srgbClr val="809DB3"/>
      </a:folHlink>
    </a:clrScheme>
    <a:fontScheme name="Median">
      <a:majorFont>
        <a:latin typeface="Tw Cen MT"/>
        <a:ea typeface=""/>
        <a:cs typeface=""/>
        <a:font script="Grek" typeface="Calibri"/>
        <a:font script="Cyrl" typeface="Calibri"/>
        <a:font script="Jpan" typeface="HG創英角ｺﾞｼｯｸUB"/>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a:ea typeface=""/>
        <a:cs typeface=""/>
        <a:font script="Grek" typeface="Calibri"/>
        <a:font script="Cyrl" typeface="Calibri"/>
        <a:font script="Jpan" typeface="HG創英角ｺﾞｼｯｸUB"/>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Thatch">
      <a:fillStyleLst>
        <a:solidFill>
          <a:schemeClr val="phClr"/>
        </a:solidFill>
        <a:gradFill rotWithShape="1">
          <a:gsLst>
            <a:gs pos="0">
              <a:schemeClr val="phClr">
                <a:tint val="79000"/>
                <a:satMod val="180000"/>
              </a:schemeClr>
            </a:gs>
            <a:gs pos="65000">
              <a:schemeClr val="phClr">
                <a:tint val="52000"/>
                <a:satMod val="250000"/>
              </a:schemeClr>
            </a:gs>
            <a:gs pos="100000">
              <a:schemeClr val="phClr">
                <a:tint val="29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15875" cap="flat" cmpd="sng" algn="ctr">
          <a:solidFill>
            <a:schemeClr val="phClr"/>
          </a:solidFill>
          <a:prstDash val="solid"/>
        </a:ln>
        <a:ln w="38100" cap="flat" cmpd="sng" algn="ctr">
          <a:solidFill>
            <a:schemeClr val="phClr"/>
          </a:solidFill>
          <a:prstDash val="solid"/>
        </a:ln>
      </a:lnStyleLst>
      <a:effectStyleLst>
        <a:effectStyle>
          <a:effectLst>
            <a:outerShdw blurRad="63500" dist="25400" dir="5400000" rotWithShape="0">
              <a:srgbClr val="000000">
                <a:alpha val="43000"/>
              </a:srgbClr>
            </a:outerShdw>
          </a:effectLst>
        </a:effectStyle>
        <a:effectStyle>
          <a:effectLst>
            <a:outerShdw blurRad="63500" dist="25400" dir="5400000" rotWithShape="0">
              <a:srgbClr val="000000">
                <a:alpha val="43000"/>
              </a:srgbClr>
            </a:outerShdw>
          </a:effectLst>
          <a:scene3d>
            <a:camera prst="orthographicFront">
              <a:rot lat="0" lon="0" rev="0"/>
            </a:camera>
            <a:lightRig rig="brightRoom" dir="t">
              <a:rot lat="0" lon="0" rev="8700000"/>
            </a:lightRig>
          </a:scene3d>
          <a:sp3d contourW="12700" prstMaterial="dkEdge">
            <a:bevelT w="0" h="0" prst="relaxedInset"/>
            <a:contourClr>
              <a:schemeClr val="phClr">
                <a:shade val="65000"/>
                <a:satMod val="150000"/>
              </a:schemeClr>
            </a:contourClr>
          </a:sp3d>
        </a:effectStyle>
        <a:effectStyle>
          <a:effectLst>
            <a:outerShdw blurRad="63500" dist="25400" dir="5400000" rotWithShape="0">
              <a:srgbClr val="000000">
                <a:alpha val="43000"/>
              </a:srgbClr>
            </a:outerShdw>
          </a:effectLst>
          <a:scene3d>
            <a:camera prst="orthographicFront">
              <a:rot lat="0" lon="0" rev="0"/>
            </a:camera>
            <a:lightRig rig="glow" dir="t">
              <a:rot lat="0" lon="0" rev="13200000"/>
            </a:lightRig>
          </a:scene3d>
          <a:sp3d prstMaterial="dkEdge">
            <a:bevelT w="63500" h="50800" prst="relaxedInset"/>
          </a:sp3d>
        </a:effectStyle>
      </a:effectStyleLst>
      <a:bgFillStyleLst>
        <a:solidFill>
          <a:schemeClr val="phClr"/>
        </a:solidFill>
        <a:gradFill rotWithShape="1">
          <a:gsLst>
            <a:gs pos="0">
              <a:schemeClr val="phClr">
                <a:tint val="85000"/>
                <a:shade val="95000"/>
                <a:satMod val="200000"/>
              </a:schemeClr>
            </a:gs>
            <a:gs pos="53000">
              <a:schemeClr val="phClr">
                <a:shade val="60000"/>
                <a:satMod val="220000"/>
              </a:schemeClr>
            </a:gs>
            <a:gs pos="100000">
              <a:schemeClr val="phClr">
                <a:shade val="45000"/>
                <a:satMod val="220000"/>
              </a:schemeClr>
            </a:gs>
          </a:gsLst>
          <a:lin ang="16200000" scaled="0"/>
        </a:gradFill>
        <a:gradFill rotWithShape="1">
          <a:gsLst>
            <a:gs pos="0">
              <a:schemeClr val="phClr">
                <a:tint val="83000"/>
                <a:shade val="97000"/>
                <a:satMod val="230000"/>
              </a:schemeClr>
            </a:gs>
            <a:gs pos="100000">
              <a:schemeClr val="phClr">
                <a:shade val="35000"/>
                <a:satMod val="250000"/>
              </a:schemeClr>
            </a:gs>
          </a:gsLst>
          <a:path path="circle">
            <a:fillToRect l="15000" t="50000" r="85000" b="6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Thatch</Template>
  <TotalTime>780</TotalTime>
  <Words>990</Words>
  <Application>Microsoft Office PowerPoint</Application>
  <PresentationFormat>On-screen Show (4:3)</PresentationFormat>
  <Paragraphs>140</Paragraphs>
  <Slides>24</Slides>
  <Notes>24</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Thatch</vt:lpstr>
      <vt:lpstr>Intelligent Planning and Modeling for Autonomous Systems</vt:lpstr>
      <vt:lpstr>Many Communities – One Data Representation?</vt:lpstr>
      <vt:lpstr> Workshop</vt:lpstr>
      <vt:lpstr>Previous Work</vt:lpstr>
      <vt:lpstr>Benefits of  Simulation</vt:lpstr>
      <vt:lpstr>Thrust 1: Knowledge Representation</vt:lpstr>
      <vt:lpstr>Thrust 2: Planning</vt:lpstr>
      <vt:lpstr>Thrust 3: Simulation</vt:lpstr>
      <vt:lpstr>Personnel Allocations</vt:lpstr>
      <vt:lpstr>General Comments on Outcomes and Outputs</vt:lpstr>
      <vt:lpstr>FY 2010 Milestones, Outputs, and Outcomes: Thrust 1Q1</vt:lpstr>
      <vt:lpstr>FY 2010 Milestones, Outputs, and Outcomes: Thrust 2 Q1</vt:lpstr>
      <vt:lpstr>FY 2010 Milestones, Outputs, and Outcomes: Thrust 3 Q1</vt:lpstr>
      <vt:lpstr>FY 2010 Milestones, Outputs, and Outcomes: Thrust 1Q2</vt:lpstr>
      <vt:lpstr>FY 2010 Milestones, Outputs, and Outcomes: Thrust 2 Q2</vt:lpstr>
      <vt:lpstr>FY 2010 Milestones, Outputs, and Outcomes: Thrust 3 Q2</vt:lpstr>
      <vt:lpstr>FY 2010 Milestones, Outputs, and Outcomes: Thrust 1Q3</vt:lpstr>
      <vt:lpstr>FY 2010 Milestones, Outputs, and Outcomes: Thrust 2 Q3</vt:lpstr>
      <vt:lpstr>FY 2010 Milestones, Outputs, and Outcomes: Thrust 3 Q3</vt:lpstr>
      <vt:lpstr>FY 2010 Milestones, Outputs, and Outcomes: Thrust 1Q4</vt:lpstr>
      <vt:lpstr>FY 2010 Milestones, Outputs, and Outcomes: Thrust 2 Q4</vt:lpstr>
      <vt:lpstr>FY 2010 Milestones, Outputs, and Outcomes: Thrust 3 Q4</vt:lpstr>
      <vt:lpstr>Competitions</vt:lpstr>
      <vt:lpstr>Project Management Structure</vt:lpstr>
    </vt:vector>
  </TitlesOfParts>
  <Company>NIST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Stephen Balakirsky</dc:creator>
  <cp:lastModifiedBy>Stephen Balakirsky</cp:lastModifiedBy>
  <cp:revision>34</cp:revision>
  <dcterms:created xsi:type="dcterms:W3CDTF">2011-09-07T16:48:25Z</dcterms:created>
  <dcterms:modified xsi:type="dcterms:W3CDTF">2011-09-13T18:36:49Z</dcterms:modified>
</cp:coreProperties>
</file>

<file path=docProps/thumbnail.jpeg>
</file>